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256" r:id="rId2"/>
    <p:sldId id="385" r:id="rId3"/>
    <p:sldId id="610" r:id="rId4"/>
    <p:sldId id="611" r:id="rId5"/>
    <p:sldId id="406" r:id="rId6"/>
    <p:sldId id="399" r:id="rId7"/>
    <p:sldId id="408" r:id="rId8"/>
    <p:sldId id="597" r:id="rId9"/>
    <p:sldId id="613" r:id="rId10"/>
    <p:sldId id="614" r:id="rId11"/>
    <p:sldId id="599" r:id="rId12"/>
    <p:sldId id="598" r:id="rId13"/>
    <p:sldId id="600" r:id="rId14"/>
    <p:sldId id="601" r:id="rId15"/>
    <p:sldId id="602" r:id="rId16"/>
    <p:sldId id="603" r:id="rId17"/>
    <p:sldId id="604" r:id="rId18"/>
    <p:sldId id="612" r:id="rId19"/>
    <p:sldId id="682" r:id="rId20"/>
    <p:sldId id="683" r:id="rId21"/>
    <p:sldId id="616" r:id="rId22"/>
    <p:sldId id="617" r:id="rId23"/>
    <p:sldId id="618" r:id="rId24"/>
    <p:sldId id="619" r:id="rId25"/>
    <p:sldId id="620" r:id="rId26"/>
    <p:sldId id="621" r:id="rId27"/>
    <p:sldId id="622" r:id="rId28"/>
    <p:sldId id="623" r:id="rId29"/>
    <p:sldId id="624" r:id="rId30"/>
    <p:sldId id="625" r:id="rId31"/>
    <p:sldId id="626" r:id="rId32"/>
    <p:sldId id="627" r:id="rId33"/>
    <p:sldId id="628" r:id="rId34"/>
    <p:sldId id="629" r:id="rId35"/>
    <p:sldId id="630" r:id="rId36"/>
    <p:sldId id="631" r:id="rId37"/>
    <p:sldId id="632" r:id="rId38"/>
    <p:sldId id="633" r:id="rId39"/>
    <p:sldId id="634" r:id="rId40"/>
    <p:sldId id="635" r:id="rId41"/>
    <p:sldId id="636" r:id="rId42"/>
    <p:sldId id="637" r:id="rId43"/>
    <p:sldId id="638" r:id="rId44"/>
    <p:sldId id="639" r:id="rId45"/>
    <p:sldId id="640" r:id="rId46"/>
    <p:sldId id="641" r:id="rId47"/>
    <p:sldId id="642" r:id="rId48"/>
    <p:sldId id="643" r:id="rId49"/>
    <p:sldId id="644" r:id="rId50"/>
    <p:sldId id="645" r:id="rId51"/>
    <p:sldId id="646" r:id="rId52"/>
    <p:sldId id="647" r:id="rId53"/>
    <p:sldId id="648" r:id="rId54"/>
    <p:sldId id="649" r:id="rId55"/>
    <p:sldId id="650" r:id="rId56"/>
    <p:sldId id="651" r:id="rId57"/>
    <p:sldId id="652" r:id="rId58"/>
    <p:sldId id="653" r:id="rId59"/>
    <p:sldId id="654" r:id="rId60"/>
    <p:sldId id="655" r:id="rId61"/>
    <p:sldId id="656" r:id="rId62"/>
    <p:sldId id="657" r:id="rId63"/>
    <p:sldId id="658" r:id="rId64"/>
    <p:sldId id="659" r:id="rId65"/>
    <p:sldId id="660" r:id="rId66"/>
    <p:sldId id="661" r:id="rId67"/>
    <p:sldId id="662" r:id="rId68"/>
    <p:sldId id="663" r:id="rId69"/>
    <p:sldId id="664" r:id="rId70"/>
    <p:sldId id="665" r:id="rId71"/>
    <p:sldId id="666" r:id="rId72"/>
    <p:sldId id="667" r:id="rId73"/>
    <p:sldId id="668" r:id="rId74"/>
    <p:sldId id="669" r:id="rId75"/>
    <p:sldId id="670" r:id="rId76"/>
    <p:sldId id="671" r:id="rId77"/>
    <p:sldId id="672" r:id="rId78"/>
    <p:sldId id="673" r:id="rId79"/>
    <p:sldId id="674" r:id="rId80"/>
    <p:sldId id="675" r:id="rId81"/>
    <p:sldId id="676" r:id="rId82"/>
    <p:sldId id="677" r:id="rId83"/>
    <p:sldId id="678" r:id="rId84"/>
    <p:sldId id="679" r:id="rId85"/>
    <p:sldId id="680" r:id="rId86"/>
    <p:sldId id="681" r:id="rId87"/>
    <p:sldId id="415" r:id="rId88"/>
    <p:sldId id="608" r:id="rId89"/>
    <p:sldId id="609" r:id="rId9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10" autoAdjust="0"/>
    <p:restoredTop sz="94660"/>
  </p:normalViewPr>
  <p:slideViewPr>
    <p:cSldViewPr snapToGrid="0">
      <p:cViewPr varScale="1">
        <p:scale>
          <a:sx n="76" d="100"/>
          <a:sy n="76" d="100"/>
        </p:scale>
        <p:origin x="58" y="267"/>
      </p:cViewPr>
      <p:guideLst>
        <p:guide orient="horz" pos="2160"/>
        <p:guide pos="3840"/>
      </p:guideLst>
    </p:cSldViewPr>
  </p:slideViewPr>
  <p:notesTextViewPr>
    <p:cViewPr>
      <p:scale>
        <a:sx n="1" d="1"/>
        <a:sy n="1" d="1"/>
      </p:scale>
      <p:origin x="0" y="0"/>
    </p:cViewPr>
  </p:notesTextViewPr>
  <p:sorterViewPr>
    <p:cViewPr>
      <p:scale>
        <a:sx n="19" d="20"/>
        <a:sy n="19" d="20"/>
      </p:scale>
      <p:origin x="0" y="-89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471DF3-73EE-4055-9CDF-C4BFFBC479D3}" type="doc">
      <dgm:prSet loTypeId="urn:microsoft.com/office/officeart/2005/8/layout/venn1" loCatId="relationship" qsTypeId="urn:microsoft.com/office/officeart/2005/8/quickstyle/simple2" qsCatId="simple" csTypeId="urn:microsoft.com/office/officeart/2005/8/colors/colorful5" csCatId="colorful" phldr="1"/>
      <dgm:spPr/>
    </dgm:pt>
    <dgm:pt modelId="{F687FAE7-7498-4DE9-9BFA-BF2705BD4C41}">
      <dgm:prSet phldrT="[テキスト]"/>
      <dgm:spPr/>
      <dgm:t>
        <a:bodyPr/>
        <a:lstStyle/>
        <a:p>
          <a:r>
            <a:rPr kumimoji="1" lang="en-US" altLang="ja-JP" dirty="0">
              <a:latin typeface="メイリオ"/>
              <a:ea typeface="メイリオ"/>
              <a:cs typeface="メイリオ"/>
            </a:rPr>
            <a:t>GS</a:t>
          </a:r>
          <a:endParaRPr kumimoji="1" lang="ja-JP" altLang="en-US" dirty="0">
            <a:latin typeface="メイリオ"/>
            <a:ea typeface="メイリオ"/>
            <a:cs typeface="メイリオ"/>
          </a:endParaRPr>
        </a:p>
      </dgm:t>
    </dgm:pt>
    <dgm:pt modelId="{0AA8B254-3950-4C35-9CBC-06C08B41F2E7}" type="parTrans" cxnId="{65C1D4D5-0C8F-4034-826D-A303C02B5AA4}">
      <dgm:prSet/>
      <dgm:spPr/>
      <dgm:t>
        <a:bodyPr/>
        <a:lstStyle/>
        <a:p>
          <a:endParaRPr kumimoji="1" lang="ja-JP" altLang="en-US"/>
        </a:p>
      </dgm:t>
    </dgm:pt>
    <dgm:pt modelId="{248C928D-6AB3-42D1-B8C4-AA3D969034C1}" type="sibTrans" cxnId="{65C1D4D5-0C8F-4034-826D-A303C02B5AA4}">
      <dgm:prSet/>
      <dgm:spPr/>
      <dgm:t>
        <a:bodyPr/>
        <a:lstStyle/>
        <a:p>
          <a:endParaRPr kumimoji="1" lang="ja-JP" altLang="en-US"/>
        </a:p>
      </dgm:t>
    </dgm:pt>
    <dgm:pt modelId="{261EACB3-F8B6-4ED0-B745-123324574A63}">
      <dgm:prSet phldrT="[テキスト]"/>
      <dgm:spPr/>
      <dgm:t>
        <a:bodyPr/>
        <a:lstStyle/>
        <a:p>
          <a:r>
            <a:rPr kumimoji="1" lang="en-US" altLang="ja-JP" dirty="0">
              <a:latin typeface="メイリオ"/>
              <a:ea typeface="メイリオ"/>
              <a:cs typeface="メイリオ"/>
            </a:rPr>
            <a:t>CS</a:t>
          </a:r>
          <a:endParaRPr kumimoji="1" lang="ja-JP" altLang="en-US" dirty="0">
            <a:latin typeface="メイリオ"/>
            <a:ea typeface="メイリオ"/>
            <a:cs typeface="メイリオ"/>
          </a:endParaRPr>
        </a:p>
      </dgm:t>
    </dgm:pt>
    <dgm:pt modelId="{9CFB9D55-D13B-4C70-B75F-36B3F5A457C8}" type="parTrans" cxnId="{D7777F8B-8F44-46F8-8F2E-169BE4EFAB24}">
      <dgm:prSet/>
      <dgm:spPr/>
      <dgm:t>
        <a:bodyPr/>
        <a:lstStyle/>
        <a:p>
          <a:endParaRPr kumimoji="1" lang="ja-JP" altLang="en-US"/>
        </a:p>
      </dgm:t>
    </dgm:pt>
    <dgm:pt modelId="{CE95BC1B-5800-4123-B6EC-58017918028C}" type="sibTrans" cxnId="{D7777F8B-8F44-46F8-8F2E-169BE4EFAB24}">
      <dgm:prSet/>
      <dgm:spPr/>
      <dgm:t>
        <a:bodyPr/>
        <a:lstStyle/>
        <a:p>
          <a:endParaRPr kumimoji="1" lang="ja-JP" altLang="en-US"/>
        </a:p>
      </dgm:t>
    </dgm:pt>
    <dgm:pt modelId="{C00F5BD3-6EF0-48CF-9E41-B487BF78C83E}">
      <dgm:prSet phldrT="[テキスト]"/>
      <dgm:spPr/>
      <dgm:t>
        <a:bodyPr/>
        <a:lstStyle/>
        <a:p>
          <a:r>
            <a:rPr kumimoji="1" lang="en-US" altLang="ja-JP" dirty="0">
              <a:latin typeface="メイリオ"/>
              <a:ea typeface="メイリオ"/>
              <a:cs typeface="メイリオ"/>
            </a:rPr>
            <a:t>MS</a:t>
          </a:r>
          <a:endParaRPr kumimoji="1" lang="ja-JP" altLang="en-US" dirty="0">
            <a:latin typeface="メイリオ"/>
            <a:ea typeface="メイリオ"/>
            <a:cs typeface="メイリオ"/>
          </a:endParaRPr>
        </a:p>
      </dgm:t>
    </dgm:pt>
    <dgm:pt modelId="{63AE0344-A506-4731-906B-407A15391219}" type="parTrans" cxnId="{CB53B654-E268-42A7-9858-B64440A0A848}">
      <dgm:prSet/>
      <dgm:spPr/>
      <dgm:t>
        <a:bodyPr/>
        <a:lstStyle/>
        <a:p>
          <a:endParaRPr kumimoji="1" lang="ja-JP" altLang="en-US"/>
        </a:p>
      </dgm:t>
    </dgm:pt>
    <dgm:pt modelId="{EBA284ED-2ECF-4CC1-AA83-8B973965CE3C}" type="sibTrans" cxnId="{CB53B654-E268-42A7-9858-B64440A0A848}">
      <dgm:prSet/>
      <dgm:spPr/>
      <dgm:t>
        <a:bodyPr/>
        <a:lstStyle/>
        <a:p>
          <a:endParaRPr kumimoji="1" lang="ja-JP" altLang="en-US"/>
        </a:p>
      </dgm:t>
    </dgm:pt>
    <dgm:pt modelId="{2B93ACD2-D2EF-47BB-95D1-0A9CF092DF04}" type="pres">
      <dgm:prSet presAssocID="{EC471DF3-73EE-4055-9CDF-C4BFFBC479D3}" presName="compositeShape" presStyleCnt="0">
        <dgm:presLayoutVars>
          <dgm:chMax val="7"/>
          <dgm:dir/>
          <dgm:resizeHandles val="exact"/>
        </dgm:presLayoutVars>
      </dgm:prSet>
      <dgm:spPr/>
    </dgm:pt>
    <dgm:pt modelId="{29D610BB-EE76-4067-A9EC-8233B01087E5}" type="pres">
      <dgm:prSet presAssocID="{F687FAE7-7498-4DE9-9BFA-BF2705BD4C41}" presName="circ1" presStyleLbl="vennNode1" presStyleIdx="0" presStyleCnt="3"/>
      <dgm:spPr/>
    </dgm:pt>
    <dgm:pt modelId="{3541D24F-03B1-43C0-BD70-3A7D7F31C15F}" type="pres">
      <dgm:prSet presAssocID="{F687FAE7-7498-4DE9-9BFA-BF2705BD4C41}" presName="circ1Tx" presStyleLbl="revTx" presStyleIdx="0" presStyleCnt="0">
        <dgm:presLayoutVars>
          <dgm:chMax val="0"/>
          <dgm:chPref val="0"/>
          <dgm:bulletEnabled val="1"/>
        </dgm:presLayoutVars>
      </dgm:prSet>
      <dgm:spPr/>
    </dgm:pt>
    <dgm:pt modelId="{220E2206-B3DB-477D-B8CF-207FCA9D3F7B}" type="pres">
      <dgm:prSet presAssocID="{261EACB3-F8B6-4ED0-B745-123324574A63}" presName="circ2" presStyleLbl="vennNode1" presStyleIdx="1" presStyleCnt="3"/>
      <dgm:spPr/>
    </dgm:pt>
    <dgm:pt modelId="{2148A35B-69A1-44CE-91F6-8AD36FB6656A}" type="pres">
      <dgm:prSet presAssocID="{261EACB3-F8B6-4ED0-B745-123324574A63}" presName="circ2Tx" presStyleLbl="revTx" presStyleIdx="0" presStyleCnt="0">
        <dgm:presLayoutVars>
          <dgm:chMax val="0"/>
          <dgm:chPref val="0"/>
          <dgm:bulletEnabled val="1"/>
        </dgm:presLayoutVars>
      </dgm:prSet>
      <dgm:spPr/>
    </dgm:pt>
    <dgm:pt modelId="{71A014CB-06C7-41A1-8C28-0F29FA102FEB}" type="pres">
      <dgm:prSet presAssocID="{C00F5BD3-6EF0-48CF-9E41-B487BF78C83E}" presName="circ3" presStyleLbl="vennNode1" presStyleIdx="2" presStyleCnt="3"/>
      <dgm:spPr/>
    </dgm:pt>
    <dgm:pt modelId="{6198E395-423F-4573-AEB4-B74300DEA6F5}" type="pres">
      <dgm:prSet presAssocID="{C00F5BD3-6EF0-48CF-9E41-B487BF78C83E}" presName="circ3Tx" presStyleLbl="revTx" presStyleIdx="0" presStyleCnt="0">
        <dgm:presLayoutVars>
          <dgm:chMax val="0"/>
          <dgm:chPref val="0"/>
          <dgm:bulletEnabled val="1"/>
        </dgm:presLayoutVars>
      </dgm:prSet>
      <dgm:spPr/>
    </dgm:pt>
  </dgm:ptLst>
  <dgm:cxnLst>
    <dgm:cxn modelId="{CB53B654-E268-42A7-9858-B64440A0A848}" srcId="{EC471DF3-73EE-4055-9CDF-C4BFFBC479D3}" destId="{C00F5BD3-6EF0-48CF-9E41-B487BF78C83E}" srcOrd="2" destOrd="0" parTransId="{63AE0344-A506-4731-906B-407A15391219}" sibTransId="{EBA284ED-2ECF-4CC1-AA83-8B973965CE3C}"/>
    <dgm:cxn modelId="{582F5EB1-EFCA-B643-8C3F-641A404FB94D}" type="presOf" srcId="{EC471DF3-73EE-4055-9CDF-C4BFFBC479D3}" destId="{2B93ACD2-D2EF-47BB-95D1-0A9CF092DF04}" srcOrd="0" destOrd="0" presId="urn:microsoft.com/office/officeart/2005/8/layout/venn1"/>
    <dgm:cxn modelId="{E547B1E1-9DC3-C643-B3BC-1CD85C921F67}" type="presOf" srcId="{C00F5BD3-6EF0-48CF-9E41-B487BF78C83E}" destId="{71A014CB-06C7-41A1-8C28-0F29FA102FEB}" srcOrd="0" destOrd="0" presId="urn:microsoft.com/office/officeart/2005/8/layout/venn1"/>
    <dgm:cxn modelId="{C1C39319-995E-284C-B6C4-8C435858F1AD}" type="presOf" srcId="{C00F5BD3-6EF0-48CF-9E41-B487BF78C83E}" destId="{6198E395-423F-4573-AEB4-B74300DEA6F5}" srcOrd="1" destOrd="0" presId="urn:microsoft.com/office/officeart/2005/8/layout/venn1"/>
    <dgm:cxn modelId="{D7777F8B-8F44-46F8-8F2E-169BE4EFAB24}" srcId="{EC471DF3-73EE-4055-9CDF-C4BFFBC479D3}" destId="{261EACB3-F8B6-4ED0-B745-123324574A63}" srcOrd="1" destOrd="0" parTransId="{9CFB9D55-D13B-4C70-B75F-36B3F5A457C8}" sibTransId="{CE95BC1B-5800-4123-B6EC-58017918028C}"/>
    <dgm:cxn modelId="{18AC9343-3050-4D46-B7DF-C1A0B9002C08}" type="presOf" srcId="{261EACB3-F8B6-4ED0-B745-123324574A63}" destId="{2148A35B-69A1-44CE-91F6-8AD36FB6656A}" srcOrd="1" destOrd="0" presId="urn:microsoft.com/office/officeart/2005/8/layout/venn1"/>
    <dgm:cxn modelId="{65C1D4D5-0C8F-4034-826D-A303C02B5AA4}" srcId="{EC471DF3-73EE-4055-9CDF-C4BFFBC479D3}" destId="{F687FAE7-7498-4DE9-9BFA-BF2705BD4C41}" srcOrd="0" destOrd="0" parTransId="{0AA8B254-3950-4C35-9CBC-06C08B41F2E7}" sibTransId="{248C928D-6AB3-42D1-B8C4-AA3D969034C1}"/>
    <dgm:cxn modelId="{131ED4D7-8929-9A44-A1BD-3B430ACFCA1B}" type="presOf" srcId="{261EACB3-F8B6-4ED0-B745-123324574A63}" destId="{220E2206-B3DB-477D-B8CF-207FCA9D3F7B}" srcOrd="0" destOrd="0" presId="urn:microsoft.com/office/officeart/2005/8/layout/venn1"/>
    <dgm:cxn modelId="{324B9085-0B50-B140-BF8A-93515401A037}" type="presOf" srcId="{F687FAE7-7498-4DE9-9BFA-BF2705BD4C41}" destId="{3541D24F-03B1-43C0-BD70-3A7D7F31C15F}" srcOrd="1" destOrd="0" presId="urn:microsoft.com/office/officeart/2005/8/layout/venn1"/>
    <dgm:cxn modelId="{8E167184-A403-4B4E-9669-2EB2B80119A6}" type="presOf" srcId="{F687FAE7-7498-4DE9-9BFA-BF2705BD4C41}" destId="{29D610BB-EE76-4067-A9EC-8233B01087E5}" srcOrd="0" destOrd="0" presId="urn:microsoft.com/office/officeart/2005/8/layout/venn1"/>
    <dgm:cxn modelId="{BDAB4112-3369-4242-97B8-3382BF027F65}" type="presParOf" srcId="{2B93ACD2-D2EF-47BB-95D1-0A9CF092DF04}" destId="{29D610BB-EE76-4067-A9EC-8233B01087E5}" srcOrd="0" destOrd="0" presId="urn:microsoft.com/office/officeart/2005/8/layout/venn1"/>
    <dgm:cxn modelId="{4DE967CD-3742-AB42-AAD5-C44ED8EAEF80}" type="presParOf" srcId="{2B93ACD2-D2EF-47BB-95D1-0A9CF092DF04}" destId="{3541D24F-03B1-43C0-BD70-3A7D7F31C15F}" srcOrd="1" destOrd="0" presId="urn:microsoft.com/office/officeart/2005/8/layout/venn1"/>
    <dgm:cxn modelId="{B9AA17DD-29CD-0C41-B133-B2D22CD4FC22}" type="presParOf" srcId="{2B93ACD2-D2EF-47BB-95D1-0A9CF092DF04}" destId="{220E2206-B3DB-477D-B8CF-207FCA9D3F7B}" srcOrd="2" destOrd="0" presId="urn:microsoft.com/office/officeart/2005/8/layout/venn1"/>
    <dgm:cxn modelId="{B9F7E770-06AD-8246-9039-234BFBB768FA}" type="presParOf" srcId="{2B93ACD2-D2EF-47BB-95D1-0A9CF092DF04}" destId="{2148A35B-69A1-44CE-91F6-8AD36FB6656A}" srcOrd="3" destOrd="0" presId="urn:microsoft.com/office/officeart/2005/8/layout/venn1"/>
    <dgm:cxn modelId="{C489CEC4-8BC9-074A-87BC-CFAC48B617F0}" type="presParOf" srcId="{2B93ACD2-D2EF-47BB-95D1-0A9CF092DF04}" destId="{71A014CB-06C7-41A1-8C28-0F29FA102FEB}" srcOrd="4" destOrd="0" presId="urn:microsoft.com/office/officeart/2005/8/layout/venn1"/>
    <dgm:cxn modelId="{446685B9-BEC6-0B4E-806D-856F016E8270}" type="presParOf" srcId="{2B93ACD2-D2EF-47BB-95D1-0A9CF092DF04}" destId="{6198E395-423F-4573-AEB4-B74300DEA6F5}" srcOrd="5" destOrd="0" presId="urn:microsoft.com/office/officeart/2005/8/layout/venn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610BB-EE76-4067-A9EC-8233B01087E5}">
      <dsp:nvSpPr>
        <dsp:cNvPr id="0" name=""/>
        <dsp:cNvSpPr/>
      </dsp:nvSpPr>
      <dsp:spPr>
        <a:xfrm>
          <a:off x="2030869" y="52655"/>
          <a:ext cx="2527443" cy="2527443"/>
        </a:xfrm>
        <a:prstGeom prst="ellipse">
          <a:avLst/>
        </a:prstGeom>
        <a:solidFill>
          <a:schemeClr val="accent5">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kumimoji="1" lang="en-US" altLang="ja-JP" sz="4900" kern="1200" dirty="0">
              <a:latin typeface="メイリオ"/>
              <a:ea typeface="メイリオ"/>
              <a:cs typeface="メイリオ"/>
            </a:rPr>
            <a:t>GS</a:t>
          </a:r>
          <a:endParaRPr kumimoji="1" lang="ja-JP" altLang="en-US" sz="4900" kern="1200" dirty="0">
            <a:latin typeface="メイリオ"/>
            <a:ea typeface="メイリオ"/>
            <a:cs typeface="メイリオ"/>
          </a:endParaRPr>
        </a:p>
      </dsp:txBody>
      <dsp:txXfrm>
        <a:off x="2367862" y="494957"/>
        <a:ext cx="1853458" cy="1137349"/>
      </dsp:txXfrm>
    </dsp:sp>
    <dsp:sp modelId="{220E2206-B3DB-477D-B8CF-207FCA9D3F7B}">
      <dsp:nvSpPr>
        <dsp:cNvPr id="0" name=""/>
        <dsp:cNvSpPr/>
      </dsp:nvSpPr>
      <dsp:spPr>
        <a:xfrm>
          <a:off x="2942855" y="1632307"/>
          <a:ext cx="2527443" cy="2527443"/>
        </a:xfrm>
        <a:prstGeom prst="ellipse">
          <a:avLst/>
        </a:prstGeom>
        <a:solidFill>
          <a:schemeClr val="accent5">
            <a:alpha val="50000"/>
            <a:hueOff val="-4966938"/>
            <a:satOff val="19906"/>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kumimoji="1" lang="en-US" altLang="ja-JP" sz="4900" kern="1200" dirty="0">
              <a:latin typeface="メイリオ"/>
              <a:ea typeface="メイリオ"/>
              <a:cs typeface="メイリオ"/>
            </a:rPr>
            <a:t>CS</a:t>
          </a:r>
          <a:endParaRPr kumimoji="1" lang="ja-JP" altLang="en-US" sz="4900" kern="1200" dirty="0">
            <a:latin typeface="メイリオ"/>
            <a:ea typeface="メイリオ"/>
            <a:cs typeface="メイリオ"/>
          </a:endParaRPr>
        </a:p>
      </dsp:txBody>
      <dsp:txXfrm>
        <a:off x="3715832" y="2285230"/>
        <a:ext cx="1516466" cy="1390093"/>
      </dsp:txXfrm>
    </dsp:sp>
    <dsp:sp modelId="{71A014CB-06C7-41A1-8C28-0F29FA102FEB}">
      <dsp:nvSpPr>
        <dsp:cNvPr id="0" name=""/>
        <dsp:cNvSpPr/>
      </dsp:nvSpPr>
      <dsp:spPr>
        <a:xfrm>
          <a:off x="1118883" y="1632307"/>
          <a:ext cx="2527443" cy="2527443"/>
        </a:xfrm>
        <a:prstGeom prst="ellipse">
          <a:avLst/>
        </a:prstGeom>
        <a:solidFill>
          <a:schemeClr val="accent5">
            <a:alpha val="50000"/>
            <a:hueOff val="-9933876"/>
            <a:satOff val="39811"/>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kumimoji="1" lang="en-US" altLang="ja-JP" sz="4900" kern="1200" dirty="0">
              <a:latin typeface="メイリオ"/>
              <a:ea typeface="メイリオ"/>
              <a:cs typeface="メイリオ"/>
            </a:rPr>
            <a:t>MS</a:t>
          </a:r>
          <a:endParaRPr kumimoji="1" lang="ja-JP" altLang="en-US" sz="4900" kern="1200" dirty="0">
            <a:latin typeface="メイリオ"/>
            <a:ea typeface="メイリオ"/>
            <a:cs typeface="メイリオ"/>
          </a:endParaRPr>
        </a:p>
      </dsp:txBody>
      <dsp:txXfrm>
        <a:off x="1356884" y="2285230"/>
        <a:ext cx="1516466" cy="139009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08DFAE-E9AB-C345-BCDB-EE51626AE102}" type="datetimeFigureOut">
              <a:rPr kumimoji="1" lang="ja-JP" altLang="en-US" smtClean="0"/>
              <a:t>2016/10/6</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8AC7DB-A1DE-2C44-ADEC-2D0A450573EC}" type="slidenum">
              <a:rPr kumimoji="1" lang="ja-JP" altLang="en-US" smtClean="0"/>
              <a:t>‹#›</a:t>
            </a:fld>
            <a:endParaRPr kumimoji="1" lang="ja-JP" altLang="en-US"/>
          </a:p>
        </p:txBody>
      </p:sp>
    </p:spTree>
    <p:extLst>
      <p:ext uri="{BB962C8B-B14F-4D97-AF65-F5344CB8AC3E}">
        <p14:creationId xmlns:p14="http://schemas.microsoft.com/office/powerpoint/2010/main" val="24986092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DD9D0-BD99-4F7A-BC0E-D17D1D79B089}" type="datetimeFigureOut">
              <a:rPr kumimoji="1" lang="ja-JP" altLang="en-US" smtClean="0"/>
              <a:t>2016/10/6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760BB4-5DBE-4113-BEED-0E875BE7BD5D}" type="slidenum">
              <a:rPr kumimoji="1" lang="ja-JP" altLang="en-US" smtClean="0"/>
              <a:t>‹#›</a:t>
            </a:fld>
            <a:endParaRPr kumimoji="1" lang="ja-JP" altLang="en-US"/>
          </a:p>
        </p:txBody>
      </p:sp>
    </p:spTree>
    <p:extLst>
      <p:ext uri="{BB962C8B-B14F-4D97-AF65-F5344CB8AC3E}">
        <p14:creationId xmlns:p14="http://schemas.microsoft.com/office/powerpoint/2010/main" val="34821798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7" name="日付プレースホルダー 3"/>
          <p:cNvSpPr>
            <a:spLocks noGrp="1"/>
          </p:cNvSpPr>
          <p:nvPr>
            <p:ph type="dt" sz="half" idx="2"/>
          </p:nvPr>
        </p:nvSpPr>
        <p:spPr>
          <a:xfrm>
            <a:off x="0" y="6500384"/>
            <a:ext cx="2743200" cy="365125"/>
          </a:xfrm>
          <a:prstGeom prst="rect">
            <a:avLst/>
          </a:prstGeom>
        </p:spPr>
        <p:txBody>
          <a:bodyPr vert="horz" lIns="91440" tIns="45720" rIns="91440" bIns="45720" rtlCol="0" anchor="b"/>
          <a:lstStyle>
            <a:lvl1pPr algn="l">
              <a:defRPr sz="1200">
                <a:solidFill>
                  <a:schemeClr val="tx1">
                    <a:tint val="75000"/>
                  </a:schemeClr>
                </a:solidFill>
              </a:defRPr>
            </a:lvl1pPr>
          </a:lstStyle>
          <a:p>
            <a:fld id="{57835845-B136-A346-84E9-5FC635307121}" type="datetime1">
              <a:rPr kumimoji="1" lang="ja-JP" altLang="en-US" smtClean="0"/>
              <a:t>2016/10/6</a:t>
            </a:fld>
            <a:endParaRPr kumimoji="1" lang="ja-JP" altLang="en-US"/>
          </a:p>
        </p:txBody>
      </p:sp>
      <p:sp>
        <p:nvSpPr>
          <p:cNvPr id="8" name="フッター プレースホルダー 4"/>
          <p:cNvSpPr>
            <a:spLocks noGrp="1"/>
          </p:cNvSpPr>
          <p:nvPr>
            <p:ph type="ftr" sz="quarter" idx="3"/>
          </p:nvPr>
        </p:nvSpPr>
        <p:spPr>
          <a:xfrm>
            <a:off x="4038600" y="6500384"/>
            <a:ext cx="4114800" cy="365125"/>
          </a:xfrm>
          <a:prstGeom prst="rect">
            <a:avLst/>
          </a:prstGeom>
        </p:spPr>
        <p:txBody>
          <a:bodyPr vert="horz" lIns="91440" tIns="45720" rIns="91440" bIns="45720" rtlCol="0" anchor="b"/>
          <a:lstStyle>
            <a:lvl1pPr algn="ctr">
              <a:defRPr sz="1200">
                <a:solidFill>
                  <a:schemeClr val="tx1">
                    <a:tint val="75000"/>
                  </a:schemeClr>
                </a:solidFill>
              </a:defRPr>
            </a:lvl1pPr>
          </a:lstStyle>
          <a:p>
            <a:r>
              <a:rPr lang="ja-JP" altLang="en-US" dirty="0">
                <a:latin typeface="メイリオ"/>
                <a:ea typeface="メイリオ"/>
                <a:cs typeface="メイリオ"/>
              </a:rPr>
              <a:t>政策メディア研究科教授</a:t>
            </a:r>
            <a:r>
              <a:rPr lang="en-US" altLang="ja-JP" dirty="0">
                <a:latin typeface="メイリオ"/>
                <a:ea typeface="メイリオ"/>
                <a:cs typeface="メイリオ"/>
              </a:rPr>
              <a:t> </a:t>
            </a:r>
            <a:r>
              <a:rPr lang="ja-JP" altLang="en-US" dirty="0">
                <a:latin typeface="メイリオ"/>
                <a:ea typeface="メイリオ"/>
                <a:cs typeface="メイリオ"/>
              </a:rPr>
              <a:t>鈴木寛</a:t>
            </a:r>
          </a:p>
        </p:txBody>
      </p:sp>
      <p:sp>
        <p:nvSpPr>
          <p:cNvPr id="9" name="スライド番号プレースホルダー 5"/>
          <p:cNvSpPr>
            <a:spLocks noGrp="1"/>
          </p:cNvSpPr>
          <p:nvPr>
            <p:ph type="sldNum" sz="quarter" idx="4"/>
          </p:nvPr>
        </p:nvSpPr>
        <p:spPr>
          <a:xfrm>
            <a:off x="9448800" y="6500384"/>
            <a:ext cx="2743200" cy="365125"/>
          </a:xfrm>
          <a:prstGeom prst="rect">
            <a:avLst/>
          </a:prstGeom>
        </p:spPr>
        <p:txBody>
          <a:bodyPr vert="horz" lIns="91440" tIns="45720" rIns="91440" bIns="45720" rtlCol="0" anchor="b"/>
          <a:lstStyle>
            <a:lvl1pPr algn="r">
              <a:defRPr sz="1200">
                <a:solidFill>
                  <a:schemeClr val="tx1">
                    <a:tint val="75000"/>
                  </a:schemeClr>
                </a:solidFill>
              </a:defRPr>
            </a:lvl1p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36018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2564178-B4EE-364E-8C04-E8E8CE3AEEB5}" type="datetime1">
              <a:rPr kumimoji="1" lang="ja-JP" altLang="en-US" smtClean="0"/>
              <a:t>2016/10/6</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政策メディア研究科教授 鈴木寛</a:t>
            </a:r>
          </a:p>
        </p:txBody>
      </p:sp>
      <p:sp>
        <p:nvSpPr>
          <p:cNvPr id="6" name="スライド番号プレースホルダー 5"/>
          <p:cNvSpPr>
            <a:spLocks noGrp="1"/>
          </p:cNvSpPr>
          <p:nvPr>
            <p:ph type="sldNum" sz="quarter" idx="12"/>
          </p:nvPr>
        </p:nvSpPr>
        <p:spPr/>
        <p:txBody>
          <a:body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1483905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DF7FA5BB-B0D8-A547-BA3D-21E977C56F82}" type="datetime1">
              <a:rPr kumimoji="1" lang="ja-JP" altLang="en-US" smtClean="0"/>
              <a:t>2016/10/6</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政策メディア研究科教授 鈴木寛</a:t>
            </a:r>
          </a:p>
        </p:txBody>
      </p:sp>
      <p:sp>
        <p:nvSpPr>
          <p:cNvPr id="6" name="スライド番号プレースホルダー 5"/>
          <p:cNvSpPr>
            <a:spLocks noGrp="1"/>
          </p:cNvSpPr>
          <p:nvPr>
            <p:ph type="sldNum" sz="quarter" idx="12"/>
          </p:nvPr>
        </p:nvSpPr>
        <p:spPr/>
        <p:txBody>
          <a:body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3992411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3"/>
          <p:cNvSpPr>
            <a:spLocks noGrp="1"/>
          </p:cNvSpPr>
          <p:nvPr>
            <p:ph type="dt" sz="half" idx="2"/>
          </p:nvPr>
        </p:nvSpPr>
        <p:spPr>
          <a:xfrm>
            <a:off x="0" y="6500384"/>
            <a:ext cx="2743200" cy="365125"/>
          </a:xfrm>
          <a:prstGeom prst="rect">
            <a:avLst/>
          </a:prstGeom>
        </p:spPr>
        <p:txBody>
          <a:bodyPr vert="horz" lIns="91440" tIns="45720" rIns="91440" bIns="45720" rtlCol="0" anchor="b"/>
          <a:lstStyle>
            <a:lvl1pPr algn="l">
              <a:defRPr sz="1200">
                <a:solidFill>
                  <a:schemeClr val="tx1">
                    <a:tint val="75000"/>
                  </a:schemeClr>
                </a:solidFill>
              </a:defRPr>
            </a:lvl1pPr>
          </a:lstStyle>
          <a:p>
            <a:fld id="{66CE6A8B-0D94-8D42-9B84-DA771DEFA559}" type="datetime1">
              <a:rPr kumimoji="1" lang="ja-JP" altLang="en-US" smtClean="0"/>
              <a:t>2016/10/6</a:t>
            </a:fld>
            <a:endParaRPr kumimoji="1" lang="ja-JP" altLang="en-US"/>
          </a:p>
        </p:txBody>
      </p:sp>
      <p:sp>
        <p:nvSpPr>
          <p:cNvPr id="8" name="フッター プレースホルダー 4"/>
          <p:cNvSpPr>
            <a:spLocks noGrp="1"/>
          </p:cNvSpPr>
          <p:nvPr>
            <p:ph type="ftr" sz="quarter" idx="3"/>
          </p:nvPr>
        </p:nvSpPr>
        <p:spPr>
          <a:xfrm>
            <a:off x="4038600" y="6500384"/>
            <a:ext cx="4114800" cy="365125"/>
          </a:xfrm>
          <a:prstGeom prst="rect">
            <a:avLst/>
          </a:prstGeom>
        </p:spPr>
        <p:txBody>
          <a:bodyPr vert="horz" lIns="91440" tIns="45720" rIns="91440" bIns="45720" rtlCol="0" anchor="b"/>
          <a:lstStyle>
            <a:lvl1pPr algn="ctr">
              <a:defRPr sz="1200">
                <a:solidFill>
                  <a:schemeClr val="tx1">
                    <a:tint val="75000"/>
                  </a:schemeClr>
                </a:solidFill>
              </a:defRPr>
            </a:lvl1pPr>
          </a:lstStyle>
          <a:p>
            <a:r>
              <a:rPr lang="ja-JP" altLang="en-US" dirty="0">
                <a:latin typeface="メイリオ"/>
                <a:ea typeface="メイリオ"/>
                <a:cs typeface="メイリオ"/>
              </a:rPr>
              <a:t>政策メディア研究科教授</a:t>
            </a:r>
            <a:r>
              <a:rPr lang="en-US" altLang="ja-JP" dirty="0">
                <a:latin typeface="メイリオ"/>
                <a:ea typeface="メイリオ"/>
                <a:cs typeface="メイリオ"/>
              </a:rPr>
              <a:t> </a:t>
            </a:r>
            <a:r>
              <a:rPr lang="ja-JP" altLang="en-US" dirty="0">
                <a:latin typeface="メイリオ"/>
                <a:ea typeface="メイリオ"/>
                <a:cs typeface="メイリオ"/>
              </a:rPr>
              <a:t>鈴木寛</a:t>
            </a:r>
          </a:p>
        </p:txBody>
      </p:sp>
      <p:sp>
        <p:nvSpPr>
          <p:cNvPr id="9" name="スライド番号プレースホルダー 5"/>
          <p:cNvSpPr>
            <a:spLocks noGrp="1"/>
          </p:cNvSpPr>
          <p:nvPr>
            <p:ph type="sldNum" sz="quarter" idx="4"/>
          </p:nvPr>
        </p:nvSpPr>
        <p:spPr>
          <a:xfrm>
            <a:off x="9448800" y="6500384"/>
            <a:ext cx="2743200" cy="365125"/>
          </a:xfrm>
          <a:prstGeom prst="rect">
            <a:avLst/>
          </a:prstGeom>
        </p:spPr>
        <p:txBody>
          <a:bodyPr vert="horz" lIns="91440" tIns="45720" rIns="91440" bIns="45720" rtlCol="0" anchor="b"/>
          <a:lstStyle>
            <a:lvl1pPr algn="r">
              <a:defRPr sz="1200">
                <a:solidFill>
                  <a:schemeClr val="tx1">
                    <a:tint val="75000"/>
                  </a:schemeClr>
                </a:solidFill>
              </a:defRPr>
            </a:lvl1p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26642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F9219BD-4E38-254A-AE33-AEADA6E07C54}" type="datetime1">
              <a:rPr kumimoji="1" lang="ja-JP" altLang="en-US" smtClean="0"/>
              <a:t>2016/10/6</a:t>
            </a:fld>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政策メディア研究科教授 鈴木寛</a:t>
            </a:r>
          </a:p>
        </p:txBody>
      </p:sp>
      <p:sp>
        <p:nvSpPr>
          <p:cNvPr id="6" name="スライド番号プレースホルダー 5"/>
          <p:cNvSpPr>
            <a:spLocks noGrp="1"/>
          </p:cNvSpPr>
          <p:nvPr>
            <p:ph type="sldNum" sz="quarter" idx="12"/>
          </p:nvPr>
        </p:nvSpPr>
        <p:spPr/>
        <p:txBody>
          <a:body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379647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7BAFC854-CCA3-B64A-9A78-7644A7BFD218}" type="datetime1">
              <a:rPr kumimoji="1" lang="ja-JP" altLang="en-US" smtClean="0"/>
              <a:t>2016/10/6</a:t>
            </a:fld>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政策メディア研究科教授 鈴木寛</a:t>
            </a:r>
          </a:p>
        </p:txBody>
      </p:sp>
      <p:sp>
        <p:nvSpPr>
          <p:cNvPr id="7" name="スライド番号プレースホルダー 6"/>
          <p:cNvSpPr>
            <a:spLocks noGrp="1"/>
          </p:cNvSpPr>
          <p:nvPr>
            <p:ph type="sldNum" sz="quarter" idx="12"/>
          </p:nvPr>
        </p:nvSpPr>
        <p:spPr/>
        <p:txBody>
          <a:body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3202735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CF80270-B847-8A40-B502-7D96205FE333}" type="datetime1">
              <a:rPr kumimoji="1" lang="ja-JP" altLang="en-US" smtClean="0"/>
              <a:t>2016/10/6</a:t>
            </a:fld>
            <a:endParaRPr kumimoji="1" lang="ja-JP" altLang="en-US"/>
          </a:p>
        </p:txBody>
      </p:sp>
      <p:sp>
        <p:nvSpPr>
          <p:cNvPr id="8" name="フッター プレースホルダー 7"/>
          <p:cNvSpPr>
            <a:spLocks noGrp="1"/>
          </p:cNvSpPr>
          <p:nvPr>
            <p:ph type="ftr" sz="quarter" idx="11"/>
          </p:nvPr>
        </p:nvSpPr>
        <p:spPr/>
        <p:txBody>
          <a:bodyPr/>
          <a:lstStyle/>
          <a:p>
            <a:r>
              <a:rPr kumimoji="1" lang="ja-JP" altLang="en-US"/>
              <a:t>政策メディア研究科教授 鈴木寛</a:t>
            </a:r>
          </a:p>
        </p:txBody>
      </p:sp>
      <p:sp>
        <p:nvSpPr>
          <p:cNvPr id="9" name="スライド番号プレースホルダー 8"/>
          <p:cNvSpPr>
            <a:spLocks noGrp="1"/>
          </p:cNvSpPr>
          <p:nvPr>
            <p:ph type="sldNum" sz="quarter" idx="12"/>
          </p:nvPr>
        </p:nvSpPr>
        <p:spPr/>
        <p:txBody>
          <a:body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286180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7DCF8AF1-4320-A442-A14C-36F6DDBF45FE}" type="datetime1">
              <a:rPr kumimoji="1" lang="ja-JP" altLang="en-US" smtClean="0"/>
              <a:t>2016/10/6</a:t>
            </a:fld>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a:t>政策メディア研究科教授 鈴木寛</a:t>
            </a:r>
          </a:p>
        </p:txBody>
      </p:sp>
      <p:sp>
        <p:nvSpPr>
          <p:cNvPr id="5" name="スライド番号プレースホルダー 4"/>
          <p:cNvSpPr>
            <a:spLocks noGrp="1"/>
          </p:cNvSpPr>
          <p:nvPr>
            <p:ph type="sldNum" sz="quarter" idx="12"/>
          </p:nvPr>
        </p:nvSpPr>
        <p:spPr/>
        <p:txBody>
          <a:body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63150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50611B3-26E3-354D-AEF0-733C846516DD}" type="datetime1">
              <a:rPr kumimoji="1" lang="ja-JP" altLang="en-US" smtClean="0"/>
              <a:t>2016/10/6</a:t>
            </a:fld>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a:t>政策メディア研究科教授 鈴木寛</a:t>
            </a:r>
          </a:p>
        </p:txBody>
      </p:sp>
      <p:sp>
        <p:nvSpPr>
          <p:cNvPr id="4" name="スライド番号プレースホルダー 3"/>
          <p:cNvSpPr>
            <a:spLocks noGrp="1"/>
          </p:cNvSpPr>
          <p:nvPr>
            <p:ph type="sldNum" sz="quarter" idx="12"/>
          </p:nvPr>
        </p:nvSpPr>
        <p:spPr/>
        <p:txBody>
          <a:body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3961651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64ECBEF-A807-5B4C-9626-4E3DB29A1BAF}" type="datetime1">
              <a:rPr kumimoji="1" lang="ja-JP" altLang="en-US" smtClean="0"/>
              <a:t>2016/10/6</a:t>
            </a:fld>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政策メディア研究科教授 鈴木寛</a:t>
            </a:r>
          </a:p>
        </p:txBody>
      </p:sp>
      <p:sp>
        <p:nvSpPr>
          <p:cNvPr id="7" name="スライド番号プレースホルダー 6"/>
          <p:cNvSpPr>
            <a:spLocks noGrp="1"/>
          </p:cNvSpPr>
          <p:nvPr>
            <p:ph type="sldNum" sz="quarter" idx="12"/>
          </p:nvPr>
        </p:nvSpPr>
        <p:spPr/>
        <p:txBody>
          <a:body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27697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CCF1834-A35D-3B4D-B088-0097B2F5C94B}" type="datetime1">
              <a:rPr kumimoji="1" lang="ja-JP" altLang="en-US" smtClean="0"/>
              <a:t>2016/10/6</a:t>
            </a:fld>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政策メディア研究科教授 鈴木寛</a:t>
            </a:r>
          </a:p>
        </p:txBody>
      </p:sp>
      <p:sp>
        <p:nvSpPr>
          <p:cNvPr id="7" name="スライド番号プレースホルダー 6"/>
          <p:cNvSpPr>
            <a:spLocks noGrp="1"/>
          </p:cNvSpPr>
          <p:nvPr>
            <p:ph type="sldNum" sz="quarter" idx="12"/>
          </p:nvPr>
        </p:nvSpPr>
        <p:spPr/>
        <p:txBody>
          <a:body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1723105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0" y="6500384"/>
            <a:ext cx="2743200" cy="365125"/>
          </a:xfrm>
          <a:prstGeom prst="rect">
            <a:avLst/>
          </a:prstGeom>
        </p:spPr>
        <p:txBody>
          <a:bodyPr vert="horz" lIns="91440" tIns="45720" rIns="91440" bIns="45720" rtlCol="0" anchor="b"/>
          <a:lstStyle>
            <a:lvl1pPr algn="l">
              <a:defRPr sz="1200">
                <a:solidFill>
                  <a:schemeClr val="tx1">
                    <a:tint val="75000"/>
                  </a:schemeClr>
                </a:solidFill>
              </a:defRPr>
            </a:lvl1pPr>
          </a:lstStyle>
          <a:p>
            <a:fld id="{D096B8FA-F7D8-A44A-ADD4-81C2E83CD30A}" type="datetime1">
              <a:rPr kumimoji="1" lang="ja-JP" altLang="en-US" smtClean="0"/>
              <a:t>2016/10/6</a:t>
            </a:fld>
            <a:endParaRPr kumimoji="1" lang="ja-JP" altLang="en-US"/>
          </a:p>
        </p:txBody>
      </p:sp>
      <p:sp>
        <p:nvSpPr>
          <p:cNvPr id="5" name="フッター プレースホルダー 4"/>
          <p:cNvSpPr>
            <a:spLocks noGrp="1"/>
          </p:cNvSpPr>
          <p:nvPr>
            <p:ph type="ftr" sz="quarter" idx="3"/>
          </p:nvPr>
        </p:nvSpPr>
        <p:spPr>
          <a:xfrm>
            <a:off x="4038600" y="6500384"/>
            <a:ext cx="4114800" cy="365125"/>
          </a:xfrm>
          <a:prstGeom prst="rect">
            <a:avLst/>
          </a:prstGeom>
        </p:spPr>
        <p:txBody>
          <a:bodyPr vert="horz" lIns="91440" tIns="45720" rIns="91440" bIns="45720" rtlCol="0" anchor="b"/>
          <a:lstStyle>
            <a:lvl1pPr algn="ctr">
              <a:defRPr sz="1200">
                <a:solidFill>
                  <a:schemeClr val="tx1">
                    <a:tint val="75000"/>
                  </a:schemeClr>
                </a:solidFill>
              </a:defRPr>
            </a:lvl1pPr>
          </a:lstStyle>
          <a:p>
            <a:r>
              <a:rPr lang="ja-JP" altLang="en-US" dirty="0">
                <a:latin typeface="メイリオ"/>
                <a:ea typeface="メイリオ"/>
                <a:cs typeface="メイリオ"/>
              </a:rPr>
              <a:t>政策メディア研究科教授</a:t>
            </a:r>
            <a:r>
              <a:rPr lang="en-US" altLang="ja-JP" dirty="0">
                <a:latin typeface="メイリオ"/>
                <a:ea typeface="メイリオ"/>
                <a:cs typeface="メイリオ"/>
              </a:rPr>
              <a:t> </a:t>
            </a:r>
            <a:r>
              <a:rPr lang="ja-JP" altLang="en-US" dirty="0">
                <a:latin typeface="メイリオ"/>
                <a:ea typeface="メイリオ"/>
                <a:cs typeface="メイリオ"/>
              </a:rPr>
              <a:t>鈴木寛</a:t>
            </a:r>
          </a:p>
        </p:txBody>
      </p:sp>
      <p:sp>
        <p:nvSpPr>
          <p:cNvPr id="6" name="スライド番号プレースホルダー 5"/>
          <p:cNvSpPr>
            <a:spLocks noGrp="1"/>
          </p:cNvSpPr>
          <p:nvPr>
            <p:ph type="sldNum" sz="quarter" idx="4"/>
          </p:nvPr>
        </p:nvSpPr>
        <p:spPr>
          <a:xfrm>
            <a:off x="9448800" y="6500384"/>
            <a:ext cx="2743200" cy="365125"/>
          </a:xfrm>
          <a:prstGeom prst="rect">
            <a:avLst/>
          </a:prstGeom>
        </p:spPr>
        <p:txBody>
          <a:bodyPr vert="horz" lIns="91440" tIns="45720" rIns="91440" bIns="45720" rtlCol="0" anchor="b"/>
          <a:lstStyle>
            <a:lvl1pPr algn="r">
              <a:defRPr sz="1200">
                <a:solidFill>
                  <a:schemeClr val="tx1">
                    <a:tint val="75000"/>
                  </a:schemeClr>
                </a:solidFill>
              </a:defRPr>
            </a:lvl1pPr>
          </a:lstStyle>
          <a:p>
            <a:fld id="{006FDFD3-8008-4155-BD22-CFFD575D4418}" type="slidenum">
              <a:rPr kumimoji="1" lang="ja-JP" altLang="en-US" smtClean="0"/>
              <a:t>‹#›</a:t>
            </a:fld>
            <a:endParaRPr kumimoji="1" lang="ja-JP" altLang="en-US"/>
          </a:p>
        </p:txBody>
      </p:sp>
    </p:spTree>
    <p:extLst>
      <p:ext uri="{BB962C8B-B14F-4D97-AF65-F5344CB8AC3E}">
        <p14:creationId xmlns:p14="http://schemas.microsoft.com/office/powerpoint/2010/main" val="1146647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19336" y="3664658"/>
            <a:ext cx="11953328" cy="906791"/>
          </a:xfrm>
        </p:spPr>
        <p:txBody>
          <a:bodyPr>
            <a:normAutofit fontScale="85000" lnSpcReduction="10000"/>
          </a:bodyPr>
          <a:lstStyle/>
          <a:p>
            <a:r>
              <a:rPr lang="ja-JP" altLang="en-US" sz="4800" dirty="0">
                <a:latin typeface="メイリオ"/>
                <a:ea typeface="メイリオ"/>
                <a:cs typeface="メイリオ"/>
              </a:rPr>
              <a:t>政策メディア研究科兼</a:t>
            </a:r>
            <a:r>
              <a:rPr lang="en-US" altLang="ja-JP" sz="4800" dirty="0">
                <a:latin typeface="メイリオ"/>
                <a:ea typeface="メイリオ"/>
                <a:cs typeface="メイリオ"/>
              </a:rPr>
              <a:t> </a:t>
            </a:r>
            <a:r>
              <a:rPr lang="ja-JP" altLang="en-US" sz="4800" dirty="0">
                <a:latin typeface="メイリオ"/>
                <a:ea typeface="メイリオ"/>
                <a:cs typeface="メイリオ"/>
              </a:rPr>
              <a:t>総合政策学部教授 鈴木寛</a:t>
            </a:r>
          </a:p>
          <a:p>
            <a:endParaRPr kumimoji="1" lang="ja-JP" altLang="en-US" sz="4800" dirty="0">
              <a:latin typeface="メイリオ"/>
              <a:ea typeface="メイリオ"/>
              <a:cs typeface="メイリオ"/>
            </a:endParaRPr>
          </a:p>
        </p:txBody>
      </p:sp>
      <p:cxnSp>
        <p:nvCxnSpPr>
          <p:cNvPr id="5" name="直線コネクタ 4"/>
          <p:cNvCxnSpPr/>
          <p:nvPr/>
        </p:nvCxnSpPr>
        <p:spPr bwMode="auto">
          <a:xfrm>
            <a:off x="-1" y="3499779"/>
            <a:ext cx="12192001" cy="0"/>
          </a:xfrm>
          <a:prstGeom prst="line">
            <a:avLst/>
          </a:prstGeom>
          <a:noFill/>
          <a:ln w="12700" cmpd="sng" algn="ctr">
            <a:gradFill flip="none" rotWithShape="1">
              <a:gsLst>
                <a:gs pos="0">
                  <a:schemeClr val="bg1"/>
                </a:gs>
                <a:gs pos="100000">
                  <a:schemeClr val="bg1"/>
                </a:gs>
                <a:gs pos="50000">
                  <a:schemeClr val="tx1"/>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6" name="コンテンツ プレースホルダー 2"/>
          <p:cNvSpPr txBox="1">
            <a:spLocks/>
          </p:cNvSpPr>
          <p:nvPr/>
        </p:nvSpPr>
        <p:spPr>
          <a:xfrm>
            <a:off x="0" y="269879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800" spc="600" dirty="0">
                <a:latin typeface="メイリオ"/>
                <a:ea typeface="メイリオ"/>
                <a:cs typeface="メイリオ"/>
              </a:rPr>
              <a:t>ソーシャル・イノベーション</a:t>
            </a:r>
          </a:p>
        </p:txBody>
      </p:sp>
      <p:sp>
        <p:nvSpPr>
          <p:cNvPr id="8" name="フッター プレースホルダー 7"/>
          <p:cNvSpPr>
            <a:spLocks noGrp="1"/>
          </p:cNvSpPr>
          <p:nvPr>
            <p:ph type="ftr" sz="quarter" idx="3"/>
          </p:nvPr>
        </p:nvSpPr>
        <p:spPr/>
        <p:txBody>
          <a:bodyPr/>
          <a:lstStyle/>
          <a:p>
            <a:r>
              <a:rPr lang="ja-JP" altLang="en-US" dirty="0">
                <a:latin typeface="メイリオ"/>
                <a:ea typeface="メイリオ"/>
                <a:cs typeface="メイリオ"/>
              </a:rPr>
              <a:t>政策メディア研究科教授</a:t>
            </a:r>
            <a:r>
              <a:rPr lang="en-US" altLang="ja-JP" dirty="0">
                <a:latin typeface="メイリオ"/>
                <a:ea typeface="メイリオ"/>
                <a:cs typeface="メイリオ"/>
              </a:rPr>
              <a:t> </a:t>
            </a:r>
            <a:r>
              <a:rPr lang="ja-JP" altLang="en-US" dirty="0">
                <a:latin typeface="メイリオ"/>
                <a:ea typeface="メイリオ"/>
                <a:cs typeface="メイリオ"/>
              </a:rPr>
              <a:t>鈴木寛</a:t>
            </a:r>
          </a:p>
        </p:txBody>
      </p:sp>
      <p:sp>
        <p:nvSpPr>
          <p:cNvPr id="9" name="スライド番号プレースホルダー 8"/>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1</a:t>
            </a:fld>
            <a:endParaRPr kumimoji="1" lang="ja-JP" altLang="en-US">
              <a:latin typeface="メイリオ"/>
              <a:ea typeface="メイリオ"/>
              <a:cs typeface="メイリオ"/>
            </a:endParaRPr>
          </a:p>
        </p:txBody>
      </p:sp>
    </p:spTree>
    <p:extLst>
      <p:ext uri="{BB962C8B-B14F-4D97-AF65-F5344CB8AC3E}">
        <p14:creationId xmlns:p14="http://schemas.microsoft.com/office/powerpoint/2010/main" val="2370934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10</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課題：ソーシャル・イノベーションとは？</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0" y="961201"/>
            <a:ext cx="11748209" cy="4580741"/>
          </a:xfrm>
          <a:prstGeom prst="rect">
            <a:avLst/>
          </a:prstGeom>
        </p:spPr>
        <p:txBody>
          <a:bodyPr wrap="square">
            <a:spAutoFit/>
          </a:bodyPr>
          <a:lstStyle/>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定義</a:t>
            </a:r>
          </a:p>
          <a:p>
            <a:pPr marL="914400" lvl="1" indent="-457200">
              <a:lnSpc>
                <a:spcPct val="150000"/>
              </a:lnSpc>
              <a:buClr>
                <a:srgbClr val="FF6600"/>
              </a:buClr>
              <a:buFont typeface="Wingdings" charset="2"/>
              <a:buChar char="ü"/>
            </a:pPr>
            <a:r>
              <a:rPr lang="ja-JP" altLang="en-US" sz="2800" dirty="0">
                <a:latin typeface="メイリオ"/>
                <a:ea typeface="メイリオ"/>
                <a:cs typeface="メイリオ"/>
              </a:rPr>
              <a:t>１４０字　　　</a:t>
            </a:r>
          </a:p>
          <a:p>
            <a:pPr marL="914400" lvl="1" indent="-457200">
              <a:lnSpc>
                <a:spcPct val="150000"/>
              </a:lnSpc>
              <a:buClr>
                <a:srgbClr val="FF6600"/>
              </a:buClr>
              <a:buFont typeface="Wingdings" charset="2"/>
              <a:buChar char="ü"/>
            </a:pPr>
            <a:r>
              <a:rPr lang="ja-JP" altLang="en-US" sz="2800" dirty="0">
                <a:latin typeface="メイリオ"/>
                <a:ea typeface="メイリオ"/>
                <a:cs typeface="メイリオ"/>
              </a:rPr>
              <a:t>特徴的キーワード　</a:t>
            </a:r>
          </a:p>
          <a:p>
            <a:pPr marL="914400" lvl="1" indent="-457200">
              <a:lnSpc>
                <a:spcPct val="150000"/>
              </a:lnSpc>
              <a:buClr>
                <a:srgbClr val="FF6600"/>
              </a:buClr>
              <a:buFont typeface="Wingdings" charset="2"/>
              <a:buChar char="ü"/>
            </a:pPr>
            <a:r>
              <a:rPr lang="ja-JP" altLang="en-US" sz="2800" dirty="0">
                <a:latin typeface="メイリオ"/>
                <a:ea typeface="メイリオ"/>
                <a:cs typeface="メイリオ"/>
              </a:rPr>
              <a:t>３１字</a:t>
            </a:r>
          </a:p>
          <a:p>
            <a:pPr marL="342900" indent="-342900">
              <a:lnSpc>
                <a:spcPct val="150000"/>
              </a:lnSpc>
              <a:buClr>
                <a:srgbClr val="FF6600"/>
              </a:buClr>
              <a:buFont typeface="Wingdings" charset="2"/>
              <a:buChar char="l"/>
            </a:pPr>
            <a:endParaRPr lang="ja-JP" altLang="en-US" sz="2800" dirty="0">
              <a:latin typeface="メイリオ"/>
              <a:ea typeface="メイリオ"/>
              <a:cs typeface="メイリオ"/>
            </a:endParaRPr>
          </a:p>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代表例</a:t>
            </a:r>
          </a:p>
          <a:p>
            <a:pPr marL="914400" lvl="1" indent="-457200">
              <a:lnSpc>
                <a:spcPct val="150000"/>
              </a:lnSpc>
              <a:buClr>
                <a:srgbClr val="FF6600"/>
              </a:buClr>
              <a:buFont typeface="Wingdings" charset="2"/>
              <a:buChar char="ü"/>
            </a:pPr>
            <a:r>
              <a:rPr lang="ja-JP" altLang="en-US" sz="2800" dirty="0">
                <a:latin typeface="メイリオ"/>
                <a:ea typeface="メイリオ"/>
                <a:cs typeface="メイリオ"/>
              </a:rPr>
              <a:t>３つ</a:t>
            </a:r>
          </a:p>
        </p:txBody>
      </p:sp>
    </p:spTree>
    <p:extLst>
      <p:ext uri="{BB962C8B-B14F-4D97-AF65-F5344CB8AC3E}">
        <p14:creationId xmlns:p14="http://schemas.microsoft.com/office/powerpoint/2010/main" val="1047067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11</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4000" dirty="0">
                <a:latin typeface="メイリオ"/>
                <a:ea typeface="メイリオ"/>
                <a:cs typeface="メイリオ"/>
              </a:rPr>
              <a:t>Learn</a:t>
            </a:r>
            <a:r>
              <a:rPr lang="ja-JP" altLang="en-US" sz="4000" dirty="0">
                <a:latin typeface="メイリオ"/>
                <a:ea typeface="メイリオ"/>
                <a:cs typeface="メイリオ"/>
              </a:rPr>
              <a:t> </a:t>
            </a:r>
            <a:r>
              <a:rPr lang="en-US" altLang="ja-JP" sz="4000" dirty="0">
                <a:latin typeface="メイリオ"/>
                <a:ea typeface="メイリオ"/>
                <a:cs typeface="メイリオ"/>
              </a:rPr>
              <a:t>how to learn</a:t>
            </a:r>
            <a:endParaRPr lang="ja-JP" altLang="en-US" sz="4000" dirty="0">
              <a:latin typeface="メイリオ"/>
              <a:ea typeface="メイリオ"/>
              <a:cs typeface="メイリオ"/>
            </a:endParaRP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0" y="961201"/>
            <a:ext cx="11748209" cy="5672322"/>
          </a:xfrm>
          <a:prstGeom prst="rect">
            <a:avLst/>
          </a:prstGeom>
        </p:spPr>
        <p:txBody>
          <a:bodyPr wrap="square">
            <a:spAutoFit/>
          </a:bodyPr>
          <a:lstStyle/>
          <a:p>
            <a:pPr marL="342900" indent="-342900">
              <a:lnSpc>
                <a:spcPct val="130000"/>
              </a:lnSpc>
              <a:buClr>
                <a:srgbClr val="FF6600"/>
              </a:buClr>
              <a:buFont typeface="Wingdings" charset="2"/>
              <a:buChar char="l"/>
            </a:pPr>
            <a:r>
              <a:rPr lang="ja-JP" altLang="en-US" sz="2800" dirty="0">
                <a:latin typeface="メイリオ"/>
                <a:ea typeface="メイリオ"/>
                <a:cs typeface="メイリオ"/>
              </a:rPr>
              <a:t>定義　</a:t>
            </a:r>
          </a:p>
          <a:p>
            <a:pPr marL="914400" lvl="1" indent="-457200">
              <a:lnSpc>
                <a:spcPct val="130000"/>
              </a:lnSpc>
              <a:buClr>
                <a:srgbClr val="FF6600"/>
              </a:buClr>
              <a:buFont typeface="Wingdings" charset="2"/>
              <a:buChar char="ü"/>
            </a:pPr>
            <a:r>
              <a:rPr lang="ja-JP" altLang="en-US" sz="2800" dirty="0">
                <a:latin typeface="メイリオ"/>
                <a:ea typeface="メイリオ"/>
                <a:cs typeface="メイリオ"/>
              </a:rPr>
              <a:t>先例（大学者、大御所）</a:t>
            </a:r>
          </a:p>
          <a:p>
            <a:pPr marL="914400" lvl="1" indent="-457200">
              <a:lnSpc>
                <a:spcPct val="130000"/>
              </a:lnSpc>
              <a:buClr>
                <a:srgbClr val="FF6600"/>
              </a:buClr>
              <a:buFont typeface="Wingdings" charset="2"/>
              <a:buChar char="ü"/>
            </a:pPr>
            <a:r>
              <a:rPr lang="ja-JP" altLang="en-US" sz="2800" dirty="0">
                <a:latin typeface="メイリオ"/>
                <a:ea typeface="メイリオ"/>
                <a:cs typeface="メイリオ"/>
              </a:rPr>
              <a:t>公式見解（政府）</a:t>
            </a:r>
          </a:p>
          <a:p>
            <a:pPr marL="342900" indent="-342900">
              <a:lnSpc>
                <a:spcPct val="130000"/>
              </a:lnSpc>
              <a:buClr>
                <a:srgbClr val="FF6600"/>
              </a:buClr>
              <a:buFont typeface="Wingdings" charset="2"/>
              <a:buChar char="l"/>
            </a:pPr>
            <a:endParaRPr lang="ja-JP" altLang="en-US" sz="2800" dirty="0">
              <a:latin typeface="メイリオ"/>
              <a:ea typeface="メイリオ"/>
              <a:cs typeface="メイリオ"/>
            </a:endParaRPr>
          </a:p>
          <a:p>
            <a:pPr marL="342900" indent="-342900">
              <a:lnSpc>
                <a:spcPct val="130000"/>
              </a:lnSpc>
              <a:buClr>
                <a:srgbClr val="FF6600"/>
              </a:buClr>
              <a:buFont typeface="Wingdings" charset="2"/>
              <a:buChar char="l"/>
            </a:pPr>
            <a:r>
              <a:rPr lang="ja-JP" altLang="en-US" sz="2800" dirty="0">
                <a:latin typeface="メイリオ"/>
                <a:ea typeface="メイリオ"/>
                <a:cs typeface="メイリオ"/>
              </a:rPr>
              <a:t>事例・ケース</a:t>
            </a:r>
          </a:p>
          <a:p>
            <a:pPr marL="914400" lvl="1" indent="-457200">
              <a:lnSpc>
                <a:spcPct val="130000"/>
              </a:lnSpc>
              <a:buClr>
                <a:srgbClr val="FF6600"/>
              </a:buClr>
              <a:buFont typeface="Wingdings" charset="2"/>
              <a:buChar char="ü"/>
            </a:pPr>
            <a:r>
              <a:rPr lang="ja-JP" altLang="en-US" sz="2800" dirty="0">
                <a:latin typeface="メイリオ"/>
                <a:ea typeface="メイリオ"/>
                <a:cs typeface="メイリオ"/>
              </a:rPr>
              <a:t>事例集</a:t>
            </a:r>
          </a:p>
          <a:p>
            <a:pPr marL="342900" indent="-342900">
              <a:lnSpc>
                <a:spcPct val="130000"/>
              </a:lnSpc>
              <a:buClr>
                <a:srgbClr val="FF6600"/>
              </a:buClr>
              <a:buFont typeface="Wingdings" charset="2"/>
              <a:buChar char="l"/>
            </a:pPr>
            <a:endParaRPr lang="ja-JP" altLang="en-US" sz="2800" dirty="0">
              <a:latin typeface="メイリオ"/>
              <a:ea typeface="メイリオ"/>
              <a:cs typeface="メイリオ"/>
            </a:endParaRPr>
          </a:p>
          <a:p>
            <a:pPr marL="342900" indent="-342900">
              <a:lnSpc>
                <a:spcPct val="130000"/>
              </a:lnSpc>
              <a:buClr>
                <a:srgbClr val="FF6600"/>
              </a:buClr>
              <a:buFont typeface="Wingdings" charset="2"/>
              <a:buChar char="l"/>
            </a:pPr>
            <a:r>
              <a:rPr lang="ja-JP" altLang="en-US" sz="2800" dirty="0">
                <a:latin typeface="メイリオ"/>
                <a:ea typeface="メイリオ"/>
                <a:cs typeface="メイリオ"/>
              </a:rPr>
              <a:t>限界事例を集め、際、境界を詳細化しながら、定義を洗練</a:t>
            </a:r>
          </a:p>
          <a:p>
            <a:pPr marL="342900" indent="-342900">
              <a:lnSpc>
                <a:spcPct val="130000"/>
              </a:lnSpc>
              <a:buClr>
                <a:srgbClr val="FF6600"/>
              </a:buClr>
              <a:buFont typeface="Wingdings" charset="2"/>
              <a:buChar char="l"/>
            </a:pPr>
            <a:r>
              <a:rPr lang="ja-JP" altLang="en-US" sz="2800" dirty="0">
                <a:latin typeface="メイリオ"/>
                <a:ea typeface="メイリオ"/>
                <a:cs typeface="メイリオ"/>
              </a:rPr>
              <a:t>似て非なるものを集めて、定義を洗練</a:t>
            </a:r>
          </a:p>
          <a:p>
            <a:pPr marL="342900" indent="-342900">
              <a:lnSpc>
                <a:spcPct val="130000"/>
              </a:lnSpc>
              <a:buClr>
                <a:srgbClr val="FF6600"/>
              </a:buClr>
              <a:buFont typeface="Wingdings" charset="2"/>
              <a:buChar char="l"/>
            </a:pPr>
            <a:r>
              <a:rPr lang="ja-JP" altLang="en-US" sz="2800" dirty="0">
                <a:latin typeface="メイリオ"/>
                <a:ea typeface="メイリオ"/>
                <a:cs typeface="メイリオ"/>
              </a:rPr>
              <a:t>さらなる、事例を集める</a:t>
            </a:r>
          </a:p>
        </p:txBody>
      </p:sp>
    </p:spTree>
    <p:extLst>
      <p:ext uri="{BB962C8B-B14F-4D97-AF65-F5344CB8AC3E}">
        <p14:creationId xmlns:p14="http://schemas.microsoft.com/office/powerpoint/2010/main" val="1614016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12</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ソーシャル・イノベーション（</a:t>
            </a:r>
            <a:r>
              <a:rPr lang="en-US" altLang="ja-JP" sz="4000" dirty="0">
                <a:latin typeface="メイリオ"/>
                <a:ea typeface="メイリオ"/>
                <a:cs typeface="メイリオ"/>
              </a:rPr>
              <a:t>SFC)</a:t>
            </a:r>
            <a:endParaRPr lang="ja-JP" altLang="en-US" sz="4000" dirty="0">
              <a:latin typeface="メイリオ"/>
              <a:ea typeface="メイリオ"/>
              <a:cs typeface="メイリオ"/>
            </a:endParaRP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0" y="961201"/>
            <a:ext cx="11748209" cy="5047535"/>
          </a:xfrm>
          <a:prstGeom prst="rect">
            <a:avLst/>
          </a:prstGeom>
        </p:spPr>
        <p:txBody>
          <a:bodyPr wrap="square">
            <a:spAutoFit/>
          </a:bodyPr>
          <a:lstStyle/>
          <a:p>
            <a:pPr marL="342900" indent="-342900">
              <a:lnSpc>
                <a:spcPct val="150000"/>
              </a:lnSpc>
              <a:buClr>
                <a:srgbClr val="FF6600"/>
              </a:buClr>
              <a:buFont typeface="Wingdings" charset="2"/>
              <a:buChar char="l"/>
            </a:pPr>
            <a:r>
              <a:rPr lang="ja-JP" altLang="en-US" sz="2400" dirty="0">
                <a:latin typeface="メイリオ"/>
                <a:ea typeface="メイリオ"/>
                <a:cs typeface="メイリオ"/>
              </a:rPr>
              <a:t>社会的な新しい結びつきを付けること、関係性を変えること</a:t>
            </a:r>
            <a:br>
              <a:rPr lang="en-US" altLang="ja-JP" sz="2400" dirty="0">
                <a:latin typeface="メイリオ"/>
                <a:ea typeface="メイリオ"/>
                <a:cs typeface="メイリオ"/>
              </a:rPr>
            </a:br>
            <a:r>
              <a:rPr lang="ja-JP" altLang="en-US" sz="2400" dirty="0">
                <a:latin typeface="メイリオ"/>
                <a:ea typeface="メイリオ"/>
                <a:cs typeface="メイリオ"/>
              </a:rPr>
              <a:t>（金子他「社会イノベータへの招待」）</a:t>
            </a:r>
          </a:p>
          <a:p>
            <a:pPr marL="342900" indent="-342900">
              <a:lnSpc>
                <a:spcPct val="150000"/>
              </a:lnSpc>
              <a:buClr>
                <a:srgbClr val="FF6600"/>
              </a:buClr>
              <a:buFont typeface="Wingdings" charset="2"/>
              <a:buChar char="l"/>
            </a:pPr>
            <a:endParaRPr lang="ja-JP" altLang="en-US" sz="2400" dirty="0">
              <a:latin typeface="メイリオ"/>
              <a:ea typeface="メイリオ"/>
              <a:cs typeface="メイリオ"/>
            </a:endParaRPr>
          </a:p>
          <a:p>
            <a:pPr marL="342900" indent="-342900">
              <a:lnSpc>
                <a:spcPct val="150000"/>
              </a:lnSpc>
              <a:buClr>
                <a:srgbClr val="FF6600"/>
              </a:buClr>
              <a:buFont typeface="Wingdings" charset="2"/>
              <a:buChar char="l"/>
            </a:pPr>
            <a:r>
              <a:rPr lang="ja-JP" altLang="en-US" sz="2400" dirty="0">
                <a:latin typeface="メイリオ"/>
                <a:ea typeface="メイリオ"/>
                <a:cs typeface="メイリオ"/>
              </a:rPr>
              <a:t>イノベーション：これまでのモノ、仕組みなどに対して、全く新しい技術や考え方を取り入れて新たな価値を生み出し、社会的に大きな変化を起こすこと</a:t>
            </a:r>
            <a:br>
              <a:rPr lang="en-US" altLang="ja-JP" sz="2400" dirty="0">
                <a:latin typeface="メイリオ"/>
                <a:ea typeface="メイリオ"/>
                <a:cs typeface="メイリオ"/>
              </a:rPr>
            </a:br>
            <a:r>
              <a:rPr lang="ja-JP" altLang="en-US" sz="2400" dirty="0">
                <a:latin typeface="メイリオ"/>
                <a:ea typeface="メイリオ"/>
                <a:cs typeface="メイリオ"/>
              </a:rPr>
              <a:t>（内閣府</a:t>
            </a:r>
            <a:r>
              <a:rPr lang="en-US" altLang="ja-JP" sz="2400" dirty="0">
                <a:latin typeface="メイリオ"/>
                <a:ea typeface="メイリオ"/>
                <a:cs typeface="メイリオ"/>
              </a:rPr>
              <a:t> </a:t>
            </a:r>
            <a:r>
              <a:rPr lang="ja-JP" altLang="en-US" sz="2400" dirty="0">
                <a:latin typeface="メイリオ"/>
                <a:ea typeface="メイリオ"/>
                <a:cs typeface="メイリオ"/>
              </a:rPr>
              <a:t>長期的戦略指針）</a:t>
            </a:r>
          </a:p>
          <a:p>
            <a:pPr marL="342900" indent="-342900">
              <a:lnSpc>
                <a:spcPct val="150000"/>
              </a:lnSpc>
              <a:buClr>
                <a:srgbClr val="FF6600"/>
              </a:buClr>
              <a:buFont typeface="Wingdings" charset="2"/>
              <a:buChar char="l"/>
            </a:pPr>
            <a:endParaRPr lang="ja-JP" altLang="en-US" sz="2400" dirty="0">
              <a:latin typeface="メイリオ"/>
              <a:ea typeface="メイリオ"/>
              <a:cs typeface="メイリオ"/>
            </a:endParaRPr>
          </a:p>
          <a:p>
            <a:pPr marL="342900" indent="-342900">
              <a:lnSpc>
                <a:spcPct val="150000"/>
              </a:lnSpc>
              <a:buClr>
                <a:srgbClr val="FF6600"/>
              </a:buClr>
              <a:buFont typeface="Wingdings" charset="2"/>
              <a:buChar char="l"/>
            </a:pPr>
            <a:r>
              <a:rPr lang="ja-JP" altLang="en-US" sz="2400" dirty="0">
                <a:latin typeface="メイリオ"/>
                <a:ea typeface="メイリオ"/>
                <a:cs typeface="メイリオ"/>
              </a:rPr>
              <a:t>イノベーション：科学的発見や技術的発明を洞察力と融合し発展させ、新たな社会的価値や経済的価値を生み出す革新（文部科学省　第三期科学技術基本計画）</a:t>
            </a:r>
          </a:p>
        </p:txBody>
      </p:sp>
    </p:spTree>
    <p:extLst>
      <p:ext uri="{BB962C8B-B14F-4D97-AF65-F5344CB8AC3E}">
        <p14:creationId xmlns:p14="http://schemas.microsoft.com/office/powerpoint/2010/main" val="1460058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13</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ソーシャル・イノベーション</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1" y="961201"/>
            <a:ext cx="11550970" cy="5304017"/>
          </a:xfrm>
          <a:prstGeom prst="rect">
            <a:avLst/>
          </a:prstGeom>
        </p:spPr>
        <p:txBody>
          <a:bodyPr wrap="square">
            <a:spAutoFit/>
          </a:bodyPr>
          <a:lstStyle/>
          <a:p>
            <a:pPr marL="342900" indent="-342900">
              <a:lnSpc>
                <a:spcPct val="140000"/>
              </a:lnSpc>
              <a:spcBef>
                <a:spcPts val="1800"/>
              </a:spcBef>
              <a:buClr>
                <a:srgbClr val="FF6600"/>
              </a:buClr>
              <a:buFont typeface="Wingdings" charset="2"/>
              <a:buChar char="l"/>
            </a:pPr>
            <a:r>
              <a:rPr lang="ja-JP" altLang="en-US" sz="2000" dirty="0">
                <a:latin typeface="メイリオ"/>
                <a:ea typeface="メイリオ"/>
                <a:cs typeface="メイリオ"/>
              </a:rPr>
              <a:t>一般的に確立された定義がない。</a:t>
            </a:r>
            <a:br>
              <a:rPr lang="en-US" altLang="ja-JP" sz="2000" dirty="0">
                <a:latin typeface="メイリオ"/>
                <a:ea typeface="メイリオ"/>
                <a:cs typeface="メイリオ"/>
              </a:rPr>
            </a:br>
            <a:r>
              <a:rPr lang="ja-JP" altLang="en-US" sz="2000" dirty="0">
                <a:latin typeface="メイリオ"/>
                <a:ea typeface="メイリオ"/>
                <a:cs typeface="メイリオ"/>
              </a:rPr>
              <a:t>（野中郁次郎「ソーシャルイノベーション」ｐ１８）</a:t>
            </a:r>
          </a:p>
          <a:p>
            <a:pPr marL="342900" indent="-342900">
              <a:lnSpc>
                <a:spcPct val="140000"/>
              </a:lnSpc>
              <a:spcBef>
                <a:spcPts val="1800"/>
              </a:spcBef>
              <a:buClr>
                <a:srgbClr val="FF6600"/>
              </a:buClr>
              <a:buFont typeface="Wingdings" charset="2"/>
              <a:buChar char="l"/>
            </a:pPr>
            <a:r>
              <a:rPr lang="ja-JP" altLang="en-US" sz="2000" dirty="0">
                <a:latin typeface="メイリオ"/>
                <a:ea typeface="メイリオ"/>
                <a:cs typeface="メイリオ"/>
              </a:rPr>
              <a:t>社会とは「特定の地域において人々が集団・組織としてより善く生きることを目的とし、</a:t>
            </a:r>
            <a:br>
              <a:rPr lang="en-US" altLang="ja-JP" sz="2000" dirty="0">
                <a:latin typeface="メイリオ"/>
                <a:ea typeface="メイリオ"/>
                <a:cs typeface="メイリオ"/>
              </a:rPr>
            </a:br>
            <a:r>
              <a:rPr lang="ja-JP" altLang="en-US" sz="2000" dirty="0">
                <a:latin typeface="メイリオ"/>
                <a:ea typeface="メイリオ"/>
                <a:cs typeface="メイリオ"/>
              </a:rPr>
              <a:t>構築される相互関係の全体」（野中）</a:t>
            </a:r>
          </a:p>
          <a:p>
            <a:pPr marL="342900" indent="-342900">
              <a:lnSpc>
                <a:spcPct val="140000"/>
              </a:lnSpc>
              <a:spcBef>
                <a:spcPts val="1800"/>
              </a:spcBef>
              <a:buClr>
                <a:srgbClr val="FF6600"/>
              </a:buClr>
              <a:buFont typeface="Wingdings" charset="2"/>
              <a:buChar char="l"/>
            </a:pPr>
            <a:r>
              <a:rPr lang="ja-JP" altLang="en-US" sz="2000" dirty="0">
                <a:latin typeface="メイリオ"/>
                <a:ea typeface="メイリオ"/>
                <a:cs typeface="メイリオ"/>
              </a:rPr>
              <a:t>イノベーションとは「多様な知識を活用し、既存の物事から新しい仕組みを創造すること、</a:t>
            </a:r>
            <a:br>
              <a:rPr lang="en-US" altLang="ja-JP" sz="2000" dirty="0">
                <a:latin typeface="メイリオ"/>
                <a:ea typeface="メイリオ"/>
                <a:cs typeface="メイリオ"/>
              </a:rPr>
            </a:br>
            <a:r>
              <a:rPr lang="ja-JP" altLang="en-US" sz="2000" dirty="0">
                <a:latin typeface="メイリオ"/>
                <a:ea typeface="メイリオ"/>
                <a:cs typeface="メイリオ"/>
              </a:rPr>
              <a:t>さまざまな仕組みや関係の革新が生み出される」（野中）</a:t>
            </a:r>
          </a:p>
          <a:p>
            <a:pPr marL="342900" indent="-342900">
              <a:lnSpc>
                <a:spcPct val="140000"/>
              </a:lnSpc>
              <a:spcBef>
                <a:spcPts val="1800"/>
              </a:spcBef>
              <a:buClr>
                <a:srgbClr val="FF6600"/>
              </a:buClr>
              <a:buFont typeface="Wingdings" charset="2"/>
              <a:buChar char="l"/>
            </a:pPr>
            <a:r>
              <a:rPr lang="ja-JP" altLang="en-US" sz="2000" dirty="0">
                <a:latin typeface="メイリオ"/>
                <a:ea typeface="メイリオ"/>
                <a:cs typeface="メイリオ"/>
              </a:rPr>
              <a:t>ソーシャル・イノベーションとは「ある地域や組織において構築されている人々の相互関係を</a:t>
            </a:r>
            <a:br>
              <a:rPr lang="en-US" altLang="ja-JP" sz="2000" dirty="0">
                <a:latin typeface="メイリオ"/>
                <a:ea typeface="メイリオ"/>
                <a:cs typeface="メイリオ"/>
              </a:rPr>
            </a:br>
            <a:r>
              <a:rPr lang="ja-JP" altLang="en-US" sz="2000" dirty="0">
                <a:latin typeface="メイリオ"/>
                <a:ea typeface="メイリオ"/>
                <a:cs typeface="メイリオ"/>
              </a:rPr>
              <a:t>新たな価値観により革新していく動き」</a:t>
            </a:r>
          </a:p>
          <a:p>
            <a:pPr marL="342900" indent="-342900">
              <a:lnSpc>
                <a:spcPct val="140000"/>
              </a:lnSpc>
              <a:spcBef>
                <a:spcPts val="1800"/>
              </a:spcBef>
              <a:buClr>
                <a:srgbClr val="FF6600"/>
              </a:buClr>
              <a:buFont typeface="Wingdings" charset="2"/>
              <a:buChar char="l"/>
            </a:pPr>
            <a:r>
              <a:rPr lang="ja-JP" altLang="en-US" sz="2000" dirty="0">
                <a:latin typeface="メイリオ"/>
                <a:ea typeface="メイリオ"/>
                <a:cs typeface="メイリオ"/>
              </a:rPr>
              <a:t>「社会のさまざまな問題や課題に対して、より善い社会の実現を目指し、人々が知識や知恵を</a:t>
            </a:r>
            <a:br>
              <a:rPr lang="en-US" altLang="ja-JP" sz="2000" dirty="0">
                <a:latin typeface="メイリオ"/>
                <a:ea typeface="メイリオ"/>
                <a:cs typeface="メイリオ"/>
              </a:rPr>
            </a:br>
            <a:r>
              <a:rPr lang="ja-JP" altLang="en-US" sz="2000" dirty="0">
                <a:latin typeface="メイリオ"/>
                <a:ea typeface="メイリオ"/>
                <a:cs typeface="メイリオ"/>
              </a:rPr>
              <a:t>出し合い、新たな方法で社会の仕組みを刷新していいくこと」（野中）</a:t>
            </a:r>
          </a:p>
        </p:txBody>
      </p:sp>
    </p:spTree>
    <p:extLst>
      <p:ext uri="{BB962C8B-B14F-4D97-AF65-F5344CB8AC3E}">
        <p14:creationId xmlns:p14="http://schemas.microsoft.com/office/powerpoint/2010/main" val="3456534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14</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ヨーゼフ・アーロイス・シュンペーター</a:t>
            </a:r>
            <a:r>
              <a:rPr lang="en-US" altLang="ja-JP" sz="4000" dirty="0">
                <a:latin typeface="メイリオ"/>
                <a:ea typeface="メイリオ"/>
                <a:cs typeface="メイリオ"/>
              </a:rPr>
              <a:t> </a:t>
            </a:r>
            <a:r>
              <a:rPr lang="en-US" altLang="ja-JP" sz="2800" dirty="0">
                <a:latin typeface="メイリオ"/>
                <a:ea typeface="メイリオ"/>
                <a:cs typeface="メイリオ"/>
              </a:rPr>
              <a:t>1883</a:t>
            </a:r>
            <a:r>
              <a:rPr lang="ja-JP" altLang="en-US" sz="2800" dirty="0">
                <a:latin typeface="メイリオ"/>
                <a:ea typeface="メイリオ"/>
                <a:cs typeface="メイリオ"/>
              </a:rPr>
              <a:t>－</a:t>
            </a:r>
            <a:r>
              <a:rPr lang="en-US" altLang="ja-JP" sz="2800" dirty="0">
                <a:latin typeface="メイリオ"/>
                <a:ea typeface="メイリオ"/>
                <a:cs typeface="メイリオ"/>
              </a:rPr>
              <a:t>1950</a:t>
            </a:r>
            <a:endParaRPr lang="ja-JP" altLang="en-US" sz="2800" dirty="0">
              <a:latin typeface="メイリオ"/>
              <a:ea typeface="メイリオ"/>
              <a:cs typeface="メイリオ"/>
            </a:endParaRP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0" y="961201"/>
            <a:ext cx="11748209" cy="5227071"/>
          </a:xfrm>
          <a:prstGeom prst="rect">
            <a:avLst/>
          </a:prstGeom>
        </p:spPr>
        <p:txBody>
          <a:bodyPr wrap="square">
            <a:spAutoFit/>
          </a:bodyPr>
          <a:lstStyle/>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「資本主義・社会主義・民主主義」</a:t>
            </a:r>
          </a:p>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新結合であり</a:t>
            </a:r>
          </a:p>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新しい財貨の生産</a:t>
            </a:r>
          </a:p>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新しい生産方法の導入</a:t>
            </a:r>
          </a:p>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新しい販売先の開拓</a:t>
            </a:r>
          </a:p>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新しい仕入先の獲得</a:t>
            </a:r>
          </a:p>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新しい組織の実現</a:t>
            </a:r>
            <a:br>
              <a:rPr lang="en-US" altLang="ja-JP" sz="2800" dirty="0">
                <a:latin typeface="メイリオ"/>
                <a:ea typeface="メイリオ"/>
                <a:cs typeface="メイリオ"/>
              </a:rPr>
            </a:br>
            <a:r>
              <a:rPr lang="ja-JP" altLang="en-US" sz="2800" dirty="0">
                <a:latin typeface="メイリオ"/>
                <a:ea typeface="メイリオ"/>
                <a:cs typeface="メイリオ"/>
              </a:rPr>
              <a:t>がイノベーションである。</a:t>
            </a:r>
          </a:p>
        </p:txBody>
      </p:sp>
      <p:sp>
        <p:nvSpPr>
          <p:cNvPr id="8" name="角丸四角形 7"/>
          <p:cNvSpPr/>
          <p:nvPr/>
        </p:nvSpPr>
        <p:spPr>
          <a:xfrm>
            <a:off x="7347856" y="2261998"/>
            <a:ext cx="4624190" cy="2736612"/>
          </a:xfrm>
          <a:prstGeom prst="roundRect">
            <a:avLst/>
          </a:prstGeom>
          <a:ln w="57150" cmpd="sng"/>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buClr>
                <a:srgbClr val="FF6600"/>
              </a:buClr>
            </a:pPr>
            <a:r>
              <a:rPr lang="ja-JP" altLang="en-US" sz="2800" dirty="0">
                <a:latin typeface="メイリオ"/>
                <a:ea typeface="メイリオ"/>
                <a:cs typeface="メイリオ"/>
              </a:rPr>
              <a:t>技術革新だけではない</a:t>
            </a:r>
          </a:p>
        </p:txBody>
      </p:sp>
      <p:sp>
        <p:nvSpPr>
          <p:cNvPr id="9" name="二等辺三角形 8"/>
          <p:cNvSpPr/>
          <p:nvPr/>
        </p:nvSpPr>
        <p:spPr>
          <a:xfrm rot="5400000">
            <a:off x="4881275" y="3225977"/>
            <a:ext cx="3951242" cy="756890"/>
          </a:xfrm>
          <a:prstGeom prst="triangl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4803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15</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300" dirty="0">
                <a:latin typeface="メイリオ"/>
                <a:ea typeface="メイリオ"/>
                <a:cs typeface="メイリオ"/>
              </a:rPr>
              <a:t>ピーター・ドラッカー</a:t>
            </a:r>
            <a:r>
              <a:rPr lang="ja-JP" altLang="en-US" sz="4000" dirty="0">
                <a:latin typeface="メイリオ"/>
                <a:ea typeface="メイリオ"/>
                <a:cs typeface="メイリオ"/>
              </a:rPr>
              <a:t>　</a:t>
            </a:r>
            <a:r>
              <a:rPr lang="en-US" altLang="ja-JP" sz="3100" dirty="0">
                <a:latin typeface="メイリオ"/>
                <a:ea typeface="メイリオ"/>
                <a:cs typeface="メイリオ"/>
              </a:rPr>
              <a:t>1909-2005 </a:t>
            </a:r>
            <a:r>
              <a:rPr lang="ja-JP" altLang="en-US" sz="3100" dirty="0">
                <a:latin typeface="メイリオ"/>
                <a:ea typeface="メイリオ"/>
                <a:cs typeface="メイリオ"/>
              </a:rPr>
              <a:t>マネジメントの発明者</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0" y="781609"/>
            <a:ext cx="11748209" cy="5227071"/>
          </a:xfrm>
          <a:prstGeom prst="rect">
            <a:avLst/>
          </a:prstGeom>
        </p:spPr>
        <p:txBody>
          <a:bodyPr wrap="square">
            <a:spAutoFit/>
          </a:bodyPr>
          <a:lstStyle/>
          <a:p>
            <a:pPr>
              <a:lnSpc>
                <a:spcPct val="150000"/>
              </a:lnSpc>
              <a:buClr>
                <a:srgbClr val="FF6600"/>
              </a:buClr>
            </a:pPr>
            <a:r>
              <a:rPr lang="ja-JP" altLang="en-US" sz="2800" dirty="0">
                <a:latin typeface="メイリオ"/>
                <a:ea typeface="メイリオ"/>
                <a:cs typeface="メイリオ"/>
              </a:rPr>
              <a:t>イノベーションを起こすには、七つの機会を見つけ出すこと</a:t>
            </a:r>
          </a:p>
          <a:p>
            <a:pPr marL="800100" lvl="1" indent="-342900">
              <a:lnSpc>
                <a:spcPct val="150000"/>
              </a:lnSpc>
              <a:buClr>
                <a:srgbClr val="FF6600"/>
              </a:buClr>
              <a:buFont typeface="Wingdings" charset="2"/>
              <a:buChar char="l"/>
            </a:pPr>
            <a:r>
              <a:rPr lang="ja-JP" altLang="en-US" sz="2800" dirty="0">
                <a:latin typeface="メイリオ"/>
                <a:ea typeface="メイリオ"/>
                <a:cs typeface="メイリオ"/>
              </a:rPr>
              <a:t>予期せぬ成功と失敗を利用する</a:t>
            </a:r>
          </a:p>
          <a:p>
            <a:pPr marL="800100" lvl="1" indent="-342900">
              <a:lnSpc>
                <a:spcPct val="150000"/>
              </a:lnSpc>
              <a:buClr>
                <a:srgbClr val="FF6600"/>
              </a:buClr>
              <a:buFont typeface="Wingdings" charset="2"/>
              <a:buChar char="l"/>
            </a:pPr>
            <a:r>
              <a:rPr lang="ja-JP" altLang="en-US" sz="2800" dirty="0">
                <a:latin typeface="メイリオ"/>
                <a:ea typeface="メイリオ"/>
                <a:cs typeface="メイリオ"/>
              </a:rPr>
              <a:t>ギャップを探す</a:t>
            </a:r>
          </a:p>
          <a:p>
            <a:pPr marL="800100" lvl="1" indent="-342900">
              <a:lnSpc>
                <a:spcPct val="150000"/>
              </a:lnSpc>
              <a:buClr>
                <a:srgbClr val="FF6600"/>
              </a:buClr>
              <a:buFont typeface="Wingdings" charset="2"/>
              <a:buChar char="l"/>
            </a:pPr>
            <a:r>
              <a:rPr lang="ja-JP" altLang="en-US" sz="2800" dirty="0">
                <a:latin typeface="メイリオ"/>
                <a:ea typeface="メイリオ"/>
                <a:cs typeface="メイリオ"/>
              </a:rPr>
              <a:t>ニーズを見つける</a:t>
            </a:r>
          </a:p>
          <a:p>
            <a:pPr marL="800100" lvl="1" indent="-342900">
              <a:lnSpc>
                <a:spcPct val="150000"/>
              </a:lnSpc>
              <a:buClr>
                <a:srgbClr val="FF6600"/>
              </a:buClr>
              <a:buFont typeface="Wingdings" charset="2"/>
              <a:buChar char="l"/>
            </a:pPr>
            <a:r>
              <a:rPr lang="ja-JP" altLang="en-US" sz="2800" dirty="0">
                <a:latin typeface="メイリオ"/>
                <a:ea typeface="メイリオ"/>
                <a:cs typeface="メイリオ"/>
              </a:rPr>
              <a:t>産業構造の変化を知る</a:t>
            </a:r>
          </a:p>
          <a:p>
            <a:pPr marL="800100" lvl="1" indent="-342900">
              <a:lnSpc>
                <a:spcPct val="150000"/>
              </a:lnSpc>
              <a:buClr>
                <a:srgbClr val="FF6600"/>
              </a:buClr>
              <a:buFont typeface="Wingdings" charset="2"/>
              <a:buChar char="l"/>
            </a:pPr>
            <a:r>
              <a:rPr lang="ja-JP" altLang="en-US" sz="2800" dirty="0">
                <a:latin typeface="メイリオ"/>
                <a:ea typeface="メイリオ"/>
                <a:cs typeface="メイリオ"/>
              </a:rPr>
              <a:t>人口構造の変化に着目する</a:t>
            </a:r>
          </a:p>
          <a:p>
            <a:pPr marL="800100" lvl="1" indent="-342900">
              <a:lnSpc>
                <a:spcPct val="150000"/>
              </a:lnSpc>
              <a:buClr>
                <a:srgbClr val="FF6600"/>
              </a:buClr>
              <a:buFont typeface="Wingdings" charset="2"/>
              <a:buChar char="l"/>
            </a:pPr>
            <a:r>
              <a:rPr lang="ja-JP" altLang="en-US" sz="2800" dirty="0">
                <a:latin typeface="メイリオ"/>
                <a:ea typeface="メイリオ"/>
                <a:cs typeface="メイリオ"/>
              </a:rPr>
              <a:t>認識の変化を捉える</a:t>
            </a:r>
          </a:p>
          <a:p>
            <a:pPr marL="800100" lvl="1" indent="-342900">
              <a:lnSpc>
                <a:spcPct val="150000"/>
              </a:lnSpc>
              <a:buClr>
                <a:srgbClr val="FF6600"/>
              </a:buClr>
              <a:buFont typeface="Wingdings" charset="2"/>
              <a:buChar char="l"/>
            </a:pPr>
            <a:r>
              <a:rPr lang="ja-JP" altLang="en-US" sz="2800" dirty="0">
                <a:latin typeface="メイリオ"/>
                <a:ea typeface="メイリオ"/>
                <a:cs typeface="メイリオ"/>
              </a:rPr>
              <a:t>新しい知識を活用する</a:t>
            </a:r>
          </a:p>
        </p:txBody>
      </p:sp>
    </p:spTree>
    <p:extLst>
      <p:ext uri="{BB962C8B-B14F-4D97-AF65-F5344CB8AC3E}">
        <p14:creationId xmlns:p14="http://schemas.microsoft.com/office/powerpoint/2010/main" val="589987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16</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ソーシャル・ビジネス　（経済産業省）</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0" y="794437"/>
            <a:ext cx="11748209" cy="5186035"/>
          </a:xfrm>
          <a:prstGeom prst="rect">
            <a:avLst/>
          </a:prstGeom>
        </p:spPr>
        <p:txBody>
          <a:bodyPr wrap="square">
            <a:spAutoFit/>
          </a:bodyPr>
          <a:lstStyle/>
          <a:p>
            <a:pPr marL="342900" indent="-342900">
              <a:lnSpc>
                <a:spcPct val="150000"/>
              </a:lnSpc>
              <a:spcBef>
                <a:spcPts val="1800"/>
              </a:spcBef>
              <a:buClr>
                <a:srgbClr val="FF6600"/>
              </a:buClr>
              <a:buFont typeface="Wingdings" charset="2"/>
              <a:buChar char="l"/>
            </a:pPr>
            <a:r>
              <a:rPr lang="ja-JP" altLang="en-US" sz="2400" dirty="0">
                <a:latin typeface="メイリオ"/>
                <a:ea typeface="メイリオ"/>
                <a:cs typeface="メイリオ"/>
              </a:rPr>
              <a:t>環境や貧困問題などさまざまな社会的課題に向き合い、ビジネスを通じて解決していこうとする活動</a:t>
            </a:r>
          </a:p>
          <a:p>
            <a:pPr marL="342900" indent="-342900">
              <a:lnSpc>
                <a:spcPct val="150000"/>
              </a:lnSpc>
              <a:spcBef>
                <a:spcPts val="1800"/>
              </a:spcBef>
              <a:buClr>
                <a:srgbClr val="FF6600"/>
              </a:buClr>
              <a:buFont typeface="Wingdings" charset="2"/>
              <a:buChar char="l"/>
            </a:pPr>
            <a:r>
              <a:rPr lang="ja-JP" altLang="en-US" sz="2400" dirty="0">
                <a:latin typeface="メイリオ"/>
                <a:ea typeface="メイリオ"/>
                <a:cs typeface="メイリオ"/>
              </a:rPr>
              <a:t>社会性：現在解決が求められている社会的課題に取り組むことを事業活動のミッションとすること</a:t>
            </a:r>
          </a:p>
          <a:p>
            <a:pPr marL="342900" indent="-342900">
              <a:lnSpc>
                <a:spcPct val="150000"/>
              </a:lnSpc>
              <a:spcBef>
                <a:spcPts val="1800"/>
              </a:spcBef>
              <a:buClr>
                <a:srgbClr val="FF6600"/>
              </a:buClr>
              <a:buFont typeface="Wingdings" charset="2"/>
              <a:buChar char="l"/>
            </a:pPr>
            <a:r>
              <a:rPr lang="ja-JP" altLang="en-US" sz="2400" dirty="0">
                <a:latin typeface="メイリオ"/>
                <a:ea typeface="メイリオ"/>
                <a:cs typeface="メイリオ"/>
              </a:rPr>
              <a:t>事業性：ミッションをビジネスの形に表し、継続的に事業活動を進めていくこと。</a:t>
            </a:r>
          </a:p>
          <a:p>
            <a:pPr marL="342900" indent="-342900">
              <a:lnSpc>
                <a:spcPct val="150000"/>
              </a:lnSpc>
              <a:spcBef>
                <a:spcPts val="1800"/>
              </a:spcBef>
              <a:buClr>
                <a:srgbClr val="FF6600"/>
              </a:buClr>
              <a:buFont typeface="Wingdings" charset="2"/>
              <a:buChar char="l"/>
            </a:pPr>
            <a:r>
              <a:rPr lang="ja-JP" altLang="en-US" sz="2400" dirty="0">
                <a:latin typeface="メイリオ"/>
                <a:ea typeface="メイリオ"/>
                <a:cs typeface="メイリオ"/>
              </a:rPr>
              <a:t>革新性：新しい社会的商品・サービスや、それを提供するための仕組みを開発したり、活用したりすること、また、その活動が社会に広がることを通して、新しい社会的価値を創出すること。</a:t>
            </a:r>
          </a:p>
        </p:txBody>
      </p:sp>
    </p:spTree>
    <p:extLst>
      <p:ext uri="{BB962C8B-B14F-4D97-AF65-F5344CB8AC3E}">
        <p14:creationId xmlns:p14="http://schemas.microsoft.com/office/powerpoint/2010/main" val="589987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17</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事例</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0" y="961201"/>
            <a:ext cx="11748209" cy="4955202"/>
          </a:xfrm>
          <a:prstGeom prst="rect">
            <a:avLst/>
          </a:prstGeom>
        </p:spPr>
        <p:txBody>
          <a:bodyPr wrap="square">
            <a:spAutoFit/>
          </a:bodyPr>
          <a:lstStyle/>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内閣府　社会イノベーション事例集２００８</a:t>
            </a:r>
            <a:br>
              <a:rPr lang="en-US" altLang="ja-JP" sz="2800" dirty="0">
                <a:latin typeface="メイリオ"/>
                <a:ea typeface="メイリオ"/>
                <a:cs typeface="メイリオ"/>
              </a:rPr>
            </a:br>
            <a:r>
              <a:rPr lang="en-US" altLang="ja-JP" sz="2400" dirty="0">
                <a:latin typeface="メイリオ"/>
                <a:ea typeface="メイリオ"/>
                <a:cs typeface="メイリオ"/>
              </a:rPr>
              <a:t>http://</a:t>
            </a:r>
            <a:r>
              <a:rPr lang="en-US" altLang="ja-JP" sz="2400" dirty="0" err="1">
                <a:latin typeface="メイリオ"/>
                <a:ea typeface="メイリオ"/>
                <a:cs typeface="メイリオ"/>
              </a:rPr>
              <a:t>www.esri.go.jp</a:t>
            </a:r>
            <a:r>
              <a:rPr lang="en-US" altLang="ja-JP" sz="2400" dirty="0">
                <a:latin typeface="メイリオ"/>
                <a:ea typeface="メイリオ"/>
                <a:cs typeface="メイリオ"/>
              </a:rPr>
              <a:t>/</a:t>
            </a:r>
            <a:r>
              <a:rPr lang="en-US" altLang="ja-JP" sz="2400" dirty="0" err="1">
                <a:latin typeface="メイリオ"/>
                <a:ea typeface="メイリオ"/>
                <a:cs typeface="メイリオ"/>
              </a:rPr>
              <a:t>jp</a:t>
            </a:r>
            <a:r>
              <a:rPr lang="en-US" altLang="ja-JP" sz="2400" dirty="0">
                <a:latin typeface="メイリオ"/>
                <a:ea typeface="メイリオ"/>
                <a:cs typeface="メイリオ"/>
              </a:rPr>
              <a:t>/workshop/080313/080313_jirei.html</a:t>
            </a:r>
          </a:p>
          <a:p>
            <a:pPr marL="342900" indent="-342900">
              <a:lnSpc>
                <a:spcPct val="150000"/>
              </a:lnSpc>
              <a:buClr>
                <a:srgbClr val="FF6600"/>
              </a:buClr>
              <a:buFont typeface="Wingdings" charset="2"/>
              <a:buChar char="l"/>
            </a:pPr>
            <a:endParaRPr lang="en-US" altLang="ja-JP" sz="2800" dirty="0">
              <a:latin typeface="メイリオ"/>
              <a:ea typeface="メイリオ"/>
              <a:cs typeface="メイリオ"/>
            </a:endParaRPr>
          </a:p>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経済産業省　</a:t>
            </a:r>
          </a:p>
          <a:p>
            <a:pPr marL="800100" lvl="1" indent="-342900">
              <a:lnSpc>
                <a:spcPct val="150000"/>
              </a:lnSpc>
              <a:buClr>
                <a:srgbClr val="FF6600"/>
              </a:buClr>
              <a:buFont typeface="Wingdings" charset="2"/>
              <a:buChar char="l"/>
            </a:pPr>
            <a:r>
              <a:rPr lang="ja-JP" altLang="en-US" sz="2800" dirty="0">
                <a:latin typeface="メイリオ"/>
                <a:ea typeface="メイリオ"/>
                <a:cs typeface="メイリオ"/>
              </a:rPr>
              <a:t>ソーシャル・ビジネス</a:t>
            </a:r>
            <a:r>
              <a:rPr lang="en-US" altLang="ja-JP" sz="2800" dirty="0">
                <a:latin typeface="メイリオ"/>
                <a:ea typeface="メイリオ"/>
                <a:cs typeface="メイリオ"/>
              </a:rPr>
              <a:t>55</a:t>
            </a:r>
            <a:r>
              <a:rPr lang="ja-JP" altLang="en-US" sz="2800" dirty="0">
                <a:latin typeface="メイリオ"/>
                <a:ea typeface="メイリオ"/>
                <a:cs typeface="メイリオ"/>
              </a:rPr>
              <a:t>選</a:t>
            </a:r>
            <a:br>
              <a:rPr lang="en-US" altLang="ja-JP" sz="2800" dirty="0">
                <a:latin typeface="メイリオ"/>
                <a:ea typeface="メイリオ"/>
                <a:cs typeface="メイリオ"/>
              </a:rPr>
            </a:br>
            <a:r>
              <a:rPr lang="en-US" altLang="ja-JP" sz="2400" dirty="0">
                <a:latin typeface="メイリオ"/>
                <a:ea typeface="メイリオ"/>
                <a:cs typeface="メイリオ"/>
              </a:rPr>
              <a:t>http://</a:t>
            </a:r>
            <a:r>
              <a:rPr lang="en-US" altLang="ja-JP" sz="2400" dirty="0" err="1">
                <a:latin typeface="メイリオ"/>
                <a:ea typeface="メイリオ"/>
                <a:cs typeface="メイリオ"/>
              </a:rPr>
              <a:t>www.meti.go.jp</a:t>
            </a:r>
            <a:r>
              <a:rPr lang="en-US" altLang="ja-JP" sz="2400" dirty="0">
                <a:latin typeface="メイリオ"/>
                <a:ea typeface="メイリオ"/>
                <a:cs typeface="メイリオ"/>
              </a:rPr>
              <a:t>/policy/</a:t>
            </a:r>
            <a:r>
              <a:rPr lang="en-US" altLang="ja-JP" sz="2400" dirty="0" err="1">
                <a:latin typeface="メイリオ"/>
                <a:ea typeface="メイリオ"/>
                <a:cs typeface="メイリオ"/>
              </a:rPr>
              <a:t>local_economy</a:t>
            </a:r>
            <a:r>
              <a:rPr lang="en-US" altLang="ja-JP" sz="2400" dirty="0">
                <a:latin typeface="メイリオ"/>
                <a:ea typeface="メイリオ"/>
                <a:cs typeface="メイリオ"/>
              </a:rPr>
              <a:t>/</a:t>
            </a:r>
            <a:r>
              <a:rPr lang="en-US" altLang="ja-JP" sz="2400" dirty="0" err="1">
                <a:latin typeface="メイリオ"/>
                <a:ea typeface="メイリオ"/>
                <a:cs typeface="メイリオ"/>
              </a:rPr>
              <a:t>sbcb</a:t>
            </a:r>
            <a:r>
              <a:rPr lang="en-US" altLang="ja-JP" sz="2400" dirty="0">
                <a:latin typeface="メイリオ"/>
                <a:ea typeface="メイリオ"/>
                <a:cs typeface="メイリオ"/>
              </a:rPr>
              <a:t>/sb55sen.html</a:t>
            </a:r>
          </a:p>
          <a:p>
            <a:pPr marL="800100" lvl="1" indent="-342900">
              <a:lnSpc>
                <a:spcPct val="150000"/>
              </a:lnSpc>
              <a:buClr>
                <a:srgbClr val="FF6600"/>
              </a:buClr>
              <a:buFont typeface="Wingdings" charset="2"/>
              <a:buChar char="l"/>
            </a:pPr>
            <a:r>
              <a:rPr lang="ja-JP" altLang="en-US" sz="2800" dirty="0">
                <a:latin typeface="メイリオ"/>
                <a:ea typeface="メイリオ"/>
                <a:cs typeface="メイリオ"/>
              </a:rPr>
              <a:t>ソーシャル・ビジネスケースブック</a:t>
            </a:r>
            <a:br>
              <a:rPr lang="en-US" altLang="ja-JP" sz="2800" dirty="0">
                <a:latin typeface="メイリオ"/>
                <a:ea typeface="メイリオ"/>
                <a:cs typeface="メイリオ"/>
              </a:rPr>
            </a:br>
            <a:r>
              <a:rPr lang="en-US" altLang="ja-JP" sz="2400" dirty="0">
                <a:latin typeface="メイリオ"/>
                <a:ea typeface="メイリオ"/>
                <a:cs typeface="メイリオ"/>
              </a:rPr>
              <a:t>http://</a:t>
            </a:r>
            <a:r>
              <a:rPr lang="en-US" altLang="ja-JP" sz="2400" dirty="0" err="1">
                <a:latin typeface="メイリオ"/>
                <a:ea typeface="メイリオ"/>
                <a:cs typeface="メイリオ"/>
              </a:rPr>
              <a:t>www.meti.go.jp</a:t>
            </a:r>
            <a:r>
              <a:rPr lang="en-US" altLang="ja-JP" sz="2400" dirty="0">
                <a:latin typeface="メイリオ"/>
                <a:ea typeface="メイリオ"/>
                <a:cs typeface="メイリオ"/>
              </a:rPr>
              <a:t>/policy/</a:t>
            </a:r>
            <a:r>
              <a:rPr lang="en-US" altLang="ja-JP" sz="2400" dirty="0" err="1">
                <a:latin typeface="メイリオ"/>
                <a:ea typeface="メイリオ"/>
                <a:cs typeface="メイリオ"/>
              </a:rPr>
              <a:t>local_economy</a:t>
            </a:r>
            <a:r>
              <a:rPr lang="en-US" altLang="ja-JP" sz="2400" dirty="0">
                <a:latin typeface="メイリオ"/>
                <a:ea typeface="メイリオ"/>
                <a:cs typeface="メイリオ"/>
              </a:rPr>
              <a:t>/</a:t>
            </a:r>
            <a:r>
              <a:rPr lang="en-US" altLang="ja-JP" sz="2400" dirty="0" err="1">
                <a:latin typeface="メイリオ"/>
                <a:ea typeface="メイリオ"/>
                <a:cs typeface="メイリオ"/>
              </a:rPr>
              <a:t>sbcb</a:t>
            </a:r>
            <a:r>
              <a:rPr lang="en-US" altLang="ja-JP" sz="2400" dirty="0">
                <a:latin typeface="メイリオ"/>
                <a:ea typeface="メイリオ"/>
                <a:cs typeface="メイリオ"/>
              </a:rPr>
              <a:t>/</a:t>
            </a:r>
            <a:r>
              <a:rPr lang="en-US" altLang="ja-JP" sz="2400" dirty="0" err="1">
                <a:latin typeface="メイリオ"/>
                <a:ea typeface="メイリオ"/>
                <a:cs typeface="メイリオ"/>
              </a:rPr>
              <a:t>casebook.html</a:t>
            </a:r>
            <a:endParaRPr lang="en-US" altLang="ja-JP" sz="2400" dirty="0">
              <a:latin typeface="メイリオ"/>
              <a:ea typeface="メイリオ"/>
              <a:cs typeface="メイリオ"/>
            </a:endParaRPr>
          </a:p>
        </p:txBody>
      </p:sp>
    </p:spTree>
    <p:extLst>
      <p:ext uri="{BB962C8B-B14F-4D97-AF65-F5344CB8AC3E}">
        <p14:creationId xmlns:p14="http://schemas.microsoft.com/office/powerpoint/2010/main" val="589987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18</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新事業構想の前提</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0" y="961201"/>
            <a:ext cx="11748209" cy="5227071"/>
          </a:xfrm>
          <a:prstGeom prst="rect">
            <a:avLst/>
          </a:prstGeom>
        </p:spPr>
        <p:txBody>
          <a:bodyPr wrap="square">
            <a:spAutoFit/>
          </a:bodyPr>
          <a:lstStyle/>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マネタイズモデル　＜　価値を先につくれ</a:t>
            </a:r>
            <a:br>
              <a:rPr lang="en-US" altLang="ja-JP" sz="2800" dirty="0">
                <a:latin typeface="メイリオ"/>
                <a:ea typeface="メイリオ"/>
                <a:cs typeface="メイリオ"/>
              </a:rPr>
            </a:br>
            <a:r>
              <a:rPr lang="ja-JP" altLang="en-US" sz="2800" dirty="0">
                <a:latin typeface="メイリオ"/>
                <a:ea typeface="メイリオ"/>
                <a:cs typeface="メイリオ"/>
              </a:rPr>
              <a:t>　　　　　　　　　＜　誰かを幸せにするから価値ができる</a:t>
            </a:r>
            <a:br>
              <a:rPr lang="en-US" altLang="ja-JP" sz="2800" dirty="0">
                <a:latin typeface="メイリオ"/>
                <a:ea typeface="メイリオ"/>
                <a:cs typeface="メイリオ"/>
              </a:rPr>
            </a:br>
            <a:r>
              <a:rPr lang="ja-JP" altLang="en-US" sz="2800" dirty="0">
                <a:latin typeface="メイリオ"/>
                <a:ea typeface="メイリオ"/>
                <a:cs typeface="メイリオ"/>
              </a:rPr>
              <a:t>　　　　　　　　　＜　つまり解決したいことが先にある</a:t>
            </a:r>
            <a:endParaRPr lang="en-US" altLang="ja-JP" sz="2800" dirty="0">
              <a:latin typeface="メイリオ"/>
              <a:ea typeface="メイリオ"/>
              <a:cs typeface="メイリオ"/>
            </a:endParaRPr>
          </a:p>
          <a:p>
            <a:pPr marL="4114800" lvl="8" indent="-457200">
              <a:lnSpc>
                <a:spcPct val="150000"/>
              </a:lnSpc>
              <a:buClr>
                <a:srgbClr val="FF6600"/>
              </a:buClr>
              <a:buFont typeface="ヒラギノ角ゴ ProN W3"/>
              <a:buChar char="※"/>
            </a:pPr>
            <a:r>
              <a:rPr lang="ja-JP" altLang="en-US" sz="2800" dirty="0">
                <a:latin typeface="メイリオ"/>
                <a:ea typeface="メイリオ"/>
                <a:cs typeface="メイリオ"/>
              </a:rPr>
              <a:t>結果、お金がついてくる</a:t>
            </a:r>
            <a:br>
              <a:rPr lang="en-US" altLang="ja-JP" sz="2800" dirty="0">
                <a:latin typeface="メイリオ"/>
                <a:ea typeface="メイリオ"/>
                <a:cs typeface="メイリオ"/>
              </a:rPr>
            </a:br>
            <a:endParaRPr lang="en-US" altLang="ja-JP" sz="2800" dirty="0">
              <a:latin typeface="メイリオ"/>
              <a:ea typeface="メイリオ"/>
              <a:cs typeface="メイリオ"/>
            </a:endParaRPr>
          </a:p>
          <a:p>
            <a:pPr marL="457200" indent="-457200">
              <a:lnSpc>
                <a:spcPct val="150000"/>
              </a:lnSpc>
              <a:buClr>
                <a:srgbClr val="FF6600"/>
              </a:buClr>
              <a:buFont typeface="Wingdings" charset="2"/>
              <a:buChar char="l"/>
            </a:pPr>
            <a:r>
              <a:rPr lang="ja-JP" altLang="en-US" sz="2800" dirty="0">
                <a:latin typeface="メイリオ"/>
                <a:ea typeface="メイリオ"/>
                <a:cs typeface="メイリオ"/>
              </a:rPr>
              <a:t>外圧、外発　　　  ＜　内発</a:t>
            </a:r>
            <a:br>
              <a:rPr lang="en-US" altLang="ja-JP" sz="2800" dirty="0">
                <a:latin typeface="メイリオ"/>
                <a:ea typeface="メイリオ"/>
                <a:cs typeface="メイリオ"/>
              </a:rPr>
            </a:br>
            <a:endParaRPr lang="en-US" altLang="ja-JP" sz="2800" dirty="0">
              <a:latin typeface="メイリオ"/>
              <a:ea typeface="メイリオ"/>
              <a:cs typeface="メイリオ"/>
            </a:endParaRPr>
          </a:p>
          <a:p>
            <a:pPr marL="457200" indent="-457200">
              <a:lnSpc>
                <a:spcPct val="150000"/>
              </a:lnSpc>
              <a:buClr>
                <a:srgbClr val="FF6600"/>
              </a:buClr>
              <a:buFont typeface="Wingdings" charset="2"/>
              <a:buChar char="l"/>
            </a:pPr>
            <a:r>
              <a:rPr lang="ja-JP" altLang="en-US" sz="2800" dirty="0">
                <a:latin typeface="メイリオ"/>
                <a:ea typeface="メイリオ"/>
                <a:cs typeface="メイリオ"/>
              </a:rPr>
              <a:t>他者と比べるのをやめる</a:t>
            </a:r>
            <a:endParaRPr lang="en-US" altLang="ja-JP" sz="2800" dirty="0">
              <a:latin typeface="メイリオ"/>
              <a:ea typeface="メイリオ"/>
              <a:cs typeface="メイリオ"/>
            </a:endParaRPr>
          </a:p>
        </p:txBody>
      </p:sp>
    </p:spTree>
    <p:extLst>
      <p:ext uri="{BB962C8B-B14F-4D97-AF65-F5344CB8AC3E}">
        <p14:creationId xmlns:p14="http://schemas.microsoft.com/office/powerpoint/2010/main" val="2412693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19</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ソーシャル・イノベーションとは</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0" y="961201"/>
            <a:ext cx="11748209" cy="1349087"/>
          </a:xfrm>
          <a:prstGeom prst="rect">
            <a:avLst/>
          </a:prstGeom>
        </p:spPr>
        <p:txBody>
          <a:bodyPr wrap="square">
            <a:spAutoFit/>
          </a:bodyPr>
          <a:lstStyle/>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従来とは異った手法又は新たな組み合わせ方による社会問題の解決</a:t>
            </a:r>
          </a:p>
          <a:p>
            <a:pPr marL="342900" indent="-342900">
              <a:lnSpc>
                <a:spcPct val="150000"/>
              </a:lnSpc>
              <a:buClr>
                <a:srgbClr val="FF6600"/>
              </a:buClr>
              <a:buFont typeface="Wingdings" charset="2"/>
              <a:buChar char="l"/>
            </a:pPr>
            <a:r>
              <a:rPr lang="en-US" altLang="ja-JP" sz="2800" dirty="0">
                <a:latin typeface="メイリオ"/>
                <a:ea typeface="メイリオ"/>
                <a:cs typeface="メイリオ"/>
              </a:rPr>
              <a:t>MS</a:t>
            </a:r>
            <a:r>
              <a:rPr lang="ja-JP" altLang="en-US" sz="2800" dirty="0">
                <a:latin typeface="メイリオ"/>
                <a:ea typeface="メイリオ"/>
                <a:cs typeface="メイリオ"/>
              </a:rPr>
              <a:t>、</a:t>
            </a:r>
            <a:r>
              <a:rPr lang="en-US" altLang="ja-JP" sz="2800" dirty="0">
                <a:latin typeface="メイリオ"/>
                <a:ea typeface="メイリオ"/>
                <a:cs typeface="メイリオ"/>
              </a:rPr>
              <a:t>GS</a:t>
            </a:r>
            <a:r>
              <a:rPr lang="ja-JP" altLang="en-US" sz="2800" dirty="0">
                <a:latin typeface="メイリオ"/>
                <a:ea typeface="メイリオ"/>
                <a:cs typeface="メイリオ"/>
              </a:rPr>
              <a:t>の限界を</a:t>
            </a:r>
            <a:r>
              <a:rPr lang="en-US" altLang="ja-JP" sz="2800" dirty="0">
                <a:latin typeface="メイリオ"/>
                <a:ea typeface="メイリオ"/>
                <a:cs typeface="メイリオ"/>
              </a:rPr>
              <a:t>CS</a:t>
            </a:r>
            <a:r>
              <a:rPr lang="ja-JP" altLang="en-US" sz="2800" dirty="0">
                <a:latin typeface="メイリオ"/>
                <a:ea typeface="メイリオ"/>
                <a:cs typeface="メイリオ"/>
              </a:rPr>
              <a:t>によって補完する。</a:t>
            </a:r>
          </a:p>
        </p:txBody>
      </p:sp>
      <p:graphicFrame>
        <p:nvGraphicFramePr>
          <p:cNvPr id="7" name="図表 6"/>
          <p:cNvGraphicFramePr/>
          <p:nvPr>
            <p:extLst>
              <p:ext uri="{D42A27DB-BD31-4B8C-83A1-F6EECF244321}">
                <p14:modId xmlns:p14="http://schemas.microsoft.com/office/powerpoint/2010/main" val="4292802022"/>
              </p:ext>
            </p:extLst>
          </p:nvPr>
        </p:nvGraphicFramePr>
        <p:xfrm>
          <a:off x="2819187" y="2401148"/>
          <a:ext cx="6589183" cy="4212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円/楕円 8"/>
          <p:cNvSpPr/>
          <p:nvPr/>
        </p:nvSpPr>
        <p:spPr>
          <a:xfrm>
            <a:off x="5530956" y="3973475"/>
            <a:ext cx="1215444" cy="1215444"/>
          </a:xfrm>
          <a:prstGeom prst="ellipse">
            <a:avLst/>
          </a:prstGeom>
          <a:solidFill>
            <a:schemeClr val="bg1">
              <a:alpha val="80000"/>
            </a:schemeClr>
          </a:solidFill>
          <a:ln>
            <a:noFill/>
          </a:ln>
        </p:spPr>
        <p:style>
          <a:lnRef idx="1">
            <a:schemeClr val="accent6"/>
          </a:lnRef>
          <a:fillRef idx="3">
            <a:schemeClr val="accent6"/>
          </a:fillRef>
          <a:effectRef idx="2">
            <a:schemeClr val="accent6"/>
          </a:effectRef>
          <a:fontRef idx="minor">
            <a:schemeClr val="lt1"/>
          </a:fontRef>
        </p:style>
        <p:txBody>
          <a:bodyPr lIns="0" rIns="0" rtlCol="0" anchor="ctr"/>
          <a:lstStyle/>
          <a:p>
            <a:pPr algn="ctr"/>
            <a:r>
              <a:rPr kumimoji="1" lang="ja-JP" altLang="en-US" sz="3200" b="1" dirty="0">
                <a:solidFill>
                  <a:schemeClr val="accent6"/>
                </a:solidFill>
                <a:latin typeface="メイリオ"/>
                <a:ea typeface="メイリオ"/>
                <a:cs typeface="メイリオ"/>
              </a:rPr>
              <a:t>融合</a:t>
            </a:r>
          </a:p>
        </p:txBody>
      </p:sp>
    </p:spTree>
    <p:extLst>
      <p:ext uri="{BB962C8B-B14F-4D97-AF65-F5344CB8AC3E}">
        <p14:creationId xmlns:p14="http://schemas.microsoft.com/office/powerpoint/2010/main" val="2127942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0" y="2698790"/>
            <a:ext cx="12192000" cy="1217230"/>
          </a:xfrm>
        </p:spPr>
        <p:txBody>
          <a:bodyPr>
            <a:normAutofit/>
          </a:bodyPr>
          <a:lstStyle/>
          <a:p>
            <a:pPr marL="0" indent="0" algn="ctr">
              <a:buNone/>
            </a:pPr>
            <a:r>
              <a:rPr lang="en-US" altLang="en-US" sz="4800" spc="600" dirty="0">
                <a:latin typeface="メイリオ"/>
                <a:ea typeface="メイリオ"/>
                <a:cs typeface="メイリオ"/>
              </a:rPr>
              <a:t>2016</a:t>
            </a:r>
            <a:r>
              <a:rPr kumimoji="1" lang="ja-JP" altLang="en-US" sz="4800" spc="600" dirty="0">
                <a:latin typeface="メイリオ"/>
                <a:ea typeface="メイリオ"/>
                <a:cs typeface="メイリオ"/>
              </a:rPr>
              <a:t>年 </a:t>
            </a:r>
            <a:r>
              <a:rPr kumimoji="1" lang="en-US" altLang="ja-JP" sz="4800" spc="600" dirty="0">
                <a:latin typeface="メイリオ"/>
                <a:ea typeface="メイリオ"/>
                <a:cs typeface="メイリオ"/>
              </a:rPr>
              <a:t>9</a:t>
            </a:r>
            <a:r>
              <a:rPr kumimoji="1" lang="ja-JP" altLang="en-US" sz="4800" spc="600" dirty="0">
                <a:latin typeface="メイリオ"/>
                <a:ea typeface="メイリオ"/>
                <a:cs typeface="メイリオ"/>
              </a:rPr>
              <a:t>月 </a:t>
            </a:r>
            <a:r>
              <a:rPr kumimoji="1" lang="en-US" altLang="ja-JP" sz="4800" spc="600" dirty="0">
                <a:latin typeface="メイリオ"/>
                <a:ea typeface="メイリオ"/>
                <a:cs typeface="メイリオ"/>
              </a:rPr>
              <a:t>29</a:t>
            </a:r>
            <a:r>
              <a:rPr kumimoji="1" lang="ja-JP" altLang="en-US" sz="4800" spc="600" dirty="0">
                <a:latin typeface="メイリオ"/>
                <a:ea typeface="メイリオ"/>
                <a:cs typeface="メイリオ"/>
              </a:rPr>
              <a:t>日</a:t>
            </a:r>
          </a:p>
        </p:txBody>
      </p:sp>
      <p:cxnSp>
        <p:nvCxnSpPr>
          <p:cNvPr id="4" name="直線コネクタ 3"/>
          <p:cNvCxnSpPr/>
          <p:nvPr/>
        </p:nvCxnSpPr>
        <p:spPr bwMode="auto">
          <a:xfrm>
            <a:off x="-1" y="3499779"/>
            <a:ext cx="12192001" cy="0"/>
          </a:xfrm>
          <a:prstGeom prst="line">
            <a:avLst/>
          </a:prstGeom>
          <a:noFill/>
          <a:ln w="12700" cmpd="sng" algn="ctr">
            <a:gradFill flip="none" rotWithShape="1">
              <a:gsLst>
                <a:gs pos="0">
                  <a:schemeClr val="bg1"/>
                </a:gs>
                <a:gs pos="100000">
                  <a:schemeClr val="bg1"/>
                </a:gs>
                <a:gs pos="50000">
                  <a:schemeClr val="tx1"/>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2" name="フッター プレースホルダー 1"/>
          <p:cNvSpPr>
            <a:spLocks noGrp="1"/>
          </p:cNvSpPr>
          <p:nvPr>
            <p:ph type="ftr" sz="quarter" idx="3"/>
          </p:nvPr>
        </p:nvSpPr>
        <p:spPr/>
        <p:txBody>
          <a:bodyPr/>
          <a:lstStyle/>
          <a:p>
            <a:r>
              <a:rPr lang="ja-JP" altLang="en-US" dirty="0">
                <a:latin typeface="メイリオ"/>
                <a:ea typeface="メイリオ"/>
                <a:cs typeface="メイリオ"/>
              </a:rPr>
              <a:t>政策メディア研究科教授</a:t>
            </a:r>
            <a:r>
              <a:rPr lang="en-US" altLang="ja-JP" dirty="0">
                <a:latin typeface="メイリオ"/>
                <a:ea typeface="メイリオ"/>
                <a:cs typeface="メイリオ"/>
              </a:rPr>
              <a:t> </a:t>
            </a:r>
            <a:r>
              <a:rPr lang="ja-JP" altLang="en-US" dirty="0">
                <a:latin typeface="メイリオ"/>
                <a:ea typeface="メイリオ"/>
                <a:cs typeface="メイリオ"/>
              </a:rPr>
              <a:t>鈴木寛</a:t>
            </a:r>
          </a:p>
        </p:txBody>
      </p:sp>
      <p:sp>
        <p:nvSpPr>
          <p:cNvPr id="5" name="スライド番号プレースホルダー 4"/>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2</a:t>
            </a:fld>
            <a:endParaRPr kumimoji="1" lang="ja-JP" altLang="en-US">
              <a:latin typeface="メイリオ"/>
              <a:ea typeface="メイリオ"/>
              <a:cs typeface="メイリオ"/>
            </a:endParaRPr>
          </a:p>
        </p:txBody>
      </p:sp>
    </p:spTree>
    <p:extLst>
      <p:ext uri="{BB962C8B-B14F-4D97-AF65-F5344CB8AC3E}">
        <p14:creationId xmlns:p14="http://schemas.microsoft.com/office/powerpoint/2010/main" val="393826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5" name="スライド番号プレースホルダー 4"/>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20</a:t>
            </a:fld>
            <a:endParaRPr kumimoji="1" lang="ja-JP" altLang="en-US">
              <a:latin typeface="メイリオ"/>
              <a:ea typeface="メイリオ"/>
              <a:cs typeface="メイリオ"/>
            </a:endParaRPr>
          </a:p>
        </p:txBody>
      </p:sp>
      <p:sp>
        <p:nvSpPr>
          <p:cNvPr id="6"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pt-BR" altLang="ja-JP" sz="4000" dirty="0">
                <a:latin typeface="メイリオ"/>
                <a:ea typeface="メイリオ"/>
                <a:cs typeface="メイリオ"/>
              </a:rPr>
              <a:t>Social </a:t>
            </a:r>
            <a:r>
              <a:rPr lang="pt-BR" altLang="ja-JP" sz="4000" dirty="0" err="1">
                <a:latin typeface="メイリオ"/>
                <a:ea typeface="メイリオ"/>
                <a:cs typeface="メイリオ"/>
              </a:rPr>
              <a:t>Governance</a:t>
            </a:r>
            <a:r>
              <a:rPr lang="ja-JP" altLang="pt-BR" sz="4000" dirty="0">
                <a:latin typeface="メイリオ"/>
                <a:ea typeface="メイリオ"/>
                <a:cs typeface="メイリオ"/>
              </a:rPr>
              <a:t>　</a:t>
            </a:r>
          </a:p>
        </p:txBody>
      </p:sp>
      <p:cxnSp>
        <p:nvCxnSpPr>
          <p:cNvPr id="7" name="直線コネクタ 6"/>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8" name="角丸四角形 7"/>
          <p:cNvSpPr/>
          <p:nvPr/>
        </p:nvSpPr>
        <p:spPr>
          <a:xfrm>
            <a:off x="172572" y="1202364"/>
            <a:ext cx="3719736" cy="4595020"/>
          </a:xfrm>
          <a:prstGeom prst="roundRect">
            <a:avLst>
              <a:gd name="adj" fmla="val 4488"/>
            </a:avLst>
          </a:prstGeom>
          <a:solidFill>
            <a:schemeClr val="accent5">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lIns="36000" rIns="36000" rtlCol="0" anchor="t"/>
          <a:lstStyle/>
          <a:p>
            <a:pPr marL="285750" indent="-285750">
              <a:lnSpc>
                <a:spcPct val="120000"/>
              </a:lnSpc>
              <a:buClr>
                <a:schemeClr val="accent5"/>
              </a:buClr>
              <a:buFont typeface="Wingdings" charset="2"/>
              <a:buChar char="l"/>
            </a:pPr>
            <a:r>
              <a:rPr lang="en-US" altLang="ja-JP" b="1" dirty="0">
                <a:latin typeface="メイリオ"/>
                <a:ea typeface="メイリオ"/>
                <a:cs typeface="メイリオ"/>
              </a:rPr>
              <a:t>GS</a:t>
            </a:r>
            <a:endParaRPr lang="ja-JP" altLang="en-US" b="1" dirty="0">
              <a:latin typeface="メイリオ"/>
              <a:ea typeface="メイリオ"/>
              <a:cs typeface="メイリオ"/>
            </a:endParaRP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平等・画一・一斉</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代議制民主主義</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投票・多数の支持</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少数者の正義が実現されない</a:t>
            </a:r>
          </a:p>
          <a:p>
            <a:pPr marL="615950" lvl="1" indent="-342900">
              <a:lnSpc>
                <a:spcPct val="120000"/>
              </a:lnSpc>
              <a:buClr>
                <a:schemeClr val="accent5"/>
              </a:buClr>
              <a:buFont typeface="+mj-lt"/>
              <a:buAutoNum type="arabicPeriod"/>
            </a:pPr>
            <a:endParaRPr lang="ja-JP" altLang="en-US" b="1" dirty="0">
              <a:latin typeface="メイリオ"/>
              <a:ea typeface="メイリオ"/>
              <a:cs typeface="メイリオ"/>
            </a:endParaRPr>
          </a:p>
        </p:txBody>
      </p:sp>
      <p:sp>
        <p:nvSpPr>
          <p:cNvPr id="9" name="角丸四角形 8"/>
          <p:cNvSpPr/>
          <p:nvPr/>
        </p:nvSpPr>
        <p:spPr>
          <a:xfrm>
            <a:off x="4232615" y="1202365"/>
            <a:ext cx="3719736" cy="4607999"/>
          </a:xfrm>
          <a:prstGeom prst="roundRect">
            <a:avLst>
              <a:gd name="adj" fmla="val 4488"/>
            </a:avLst>
          </a:prstGeom>
          <a:solidFill>
            <a:schemeClr val="accent4">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lIns="36000" rIns="36000" rtlCol="0" anchor="t"/>
          <a:lstStyle/>
          <a:p>
            <a:pPr marL="285750" indent="-285750">
              <a:lnSpc>
                <a:spcPct val="120000"/>
              </a:lnSpc>
              <a:buClr>
                <a:schemeClr val="accent4"/>
              </a:buClr>
              <a:buFont typeface="Wingdings" charset="2"/>
              <a:buChar char="l"/>
            </a:pPr>
            <a:r>
              <a:rPr lang="en-US" altLang="ja-JP" b="1" dirty="0">
                <a:latin typeface="メイリオ"/>
                <a:ea typeface="メイリオ"/>
                <a:cs typeface="メイリオ"/>
              </a:rPr>
              <a:t>MS</a:t>
            </a:r>
            <a:endParaRPr lang="ja-JP" altLang="en-US" b="1" dirty="0">
              <a:latin typeface="メイリオ"/>
              <a:ea typeface="メイリオ"/>
              <a:cs typeface="メイリオ"/>
            </a:endParaRP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近代合理人、利己心</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利害・効用の総和を最大化</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完全情報と十分に多い</a:t>
            </a:r>
            <a:br>
              <a:rPr lang="en-US" altLang="ja-JP" b="1" dirty="0">
                <a:latin typeface="メイリオ"/>
                <a:ea typeface="メイリオ"/>
                <a:cs typeface="メイリオ"/>
              </a:rPr>
            </a:br>
            <a:r>
              <a:rPr lang="ja-JP" altLang="en-US" b="1" dirty="0">
                <a:latin typeface="メイリオ"/>
                <a:ea typeface="メイリオ"/>
                <a:cs typeface="メイリオ"/>
              </a:rPr>
              <a:t>プレイヤーの存在の前提が崩れると機能しない。</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足せない効用がある。</a:t>
            </a:r>
          </a:p>
        </p:txBody>
      </p:sp>
      <p:sp>
        <p:nvSpPr>
          <p:cNvPr id="10" name="角丸四角形 9"/>
          <p:cNvSpPr/>
          <p:nvPr/>
        </p:nvSpPr>
        <p:spPr>
          <a:xfrm>
            <a:off x="8292659" y="1202365"/>
            <a:ext cx="3719736" cy="4607999"/>
          </a:xfrm>
          <a:prstGeom prst="roundRect">
            <a:avLst>
              <a:gd name="adj" fmla="val 4488"/>
            </a:avLst>
          </a:prstGeom>
          <a:solidFill>
            <a:schemeClr val="accent2">
              <a:lumMod val="20000"/>
              <a:lumOff val="80000"/>
            </a:schemeClr>
          </a:solidFill>
          <a:ln>
            <a:solidFill>
              <a:srgbClr val="FFFFFF"/>
            </a:solidFill>
          </a:ln>
        </p:spPr>
        <p:style>
          <a:lnRef idx="2">
            <a:schemeClr val="accent2"/>
          </a:lnRef>
          <a:fillRef idx="1">
            <a:schemeClr val="lt1"/>
          </a:fillRef>
          <a:effectRef idx="0">
            <a:schemeClr val="accent2"/>
          </a:effectRef>
          <a:fontRef idx="minor">
            <a:schemeClr val="dk1"/>
          </a:fontRef>
        </p:style>
        <p:txBody>
          <a:bodyPr lIns="36000" rIns="36000" rtlCol="0" anchor="t"/>
          <a:lstStyle/>
          <a:p>
            <a:pPr marL="285750" indent="-285750">
              <a:lnSpc>
                <a:spcPct val="120000"/>
              </a:lnSpc>
              <a:buClr>
                <a:schemeClr val="accent2"/>
              </a:buClr>
              <a:buFont typeface="Wingdings" charset="2"/>
              <a:buChar char="l"/>
            </a:pPr>
            <a:r>
              <a:rPr lang="en-US" altLang="ja-JP" b="1" dirty="0">
                <a:latin typeface="メイリオ"/>
                <a:ea typeface="メイリオ"/>
                <a:cs typeface="メイリオ"/>
              </a:rPr>
              <a:t>CS</a:t>
            </a:r>
            <a:endParaRPr lang="ja-JP" altLang="en-US" b="1" dirty="0">
              <a:latin typeface="メイリオ"/>
              <a:ea typeface="メイリオ"/>
              <a:cs typeface="メイリオ"/>
            </a:endParaRP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利他心・ボランティア精神</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自発性・関係性・弱さの強さ</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創発・共鳴</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信用</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動機付け</a:t>
            </a:r>
          </a:p>
        </p:txBody>
      </p:sp>
    </p:spTree>
    <p:extLst>
      <p:ext uri="{BB962C8B-B14F-4D97-AF65-F5344CB8AC3E}">
        <p14:creationId xmlns:p14="http://schemas.microsoft.com/office/powerpoint/2010/main" val="2006705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5" name="スライド番号プレースホルダー 4"/>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21</a:t>
            </a:fld>
            <a:endParaRPr kumimoji="1" lang="ja-JP" altLang="en-US">
              <a:latin typeface="メイリオ"/>
              <a:ea typeface="メイリオ"/>
              <a:cs typeface="メイリオ"/>
            </a:endParaRPr>
          </a:p>
        </p:txBody>
      </p:sp>
      <p:sp>
        <p:nvSpPr>
          <p:cNvPr id="6"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リスク一覧</a:t>
            </a:r>
          </a:p>
        </p:txBody>
      </p:sp>
      <p:cxnSp>
        <p:nvCxnSpPr>
          <p:cNvPr id="7" name="直線コネクタ 6"/>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8" name="角丸四角形 7"/>
          <p:cNvSpPr/>
          <p:nvPr/>
        </p:nvSpPr>
        <p:spPr>
          <a:xfrm>
            <a:off x="172572" y="1202364"/>
            <a:ext cx="3719736" cy="4595020"/>
          </a:xfrm>
          <a:prstGeom prst="roundRect">
            <a:avLst>
              <a:gd name="adj" fmla="val 4488"/>
            </a:avLst>
          </a:prstGeom>
          <a:solidFill>
            <a:schemeClr val="accent5">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lIns="36000" rIns="36000" rtlCol="0" anchor="t"/>
          <a:lstStyle/>
          <a:p>
            <a:pPr marL="285750" indent="-285750">
              <a:lnSpc>
                <a:spcPct val="120000"/>
              </a:lnSpc>
              <a:buClr>
                <a:schemeClr val="accent5"/>
              </a:buClr>
              <a:buFont typeface="Wingdings" charset="2"/>
              <a:buChar char="l"/>
            </a:pPr>
            <a:r>
              <a:rPr lang="ja-JP" altLang="en-US" b="1" dirty="0">
                <a:latin typeface="メイリオ"/>
                <a:ea typeface="メイリオ"/>
                <a:cs typeface="メイリオ"/>
              </a:rPr>
              <a:t>経済リスク</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食糧価格の不安定</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原油価格の</a:t>
            </a:r>
            <a:r>
              <a:rPr lang="en-US" altLang="ja-JP" b="1" dirty="0">
                <a:latin typeface="メイリオ"/>
                <a:ea typeface="メイリオ"/>
                <a:cs typeface="メイリオ"/>
              </a:rPr>
              <a:t>SPIKE</a:t>
            </a:r>
          </a:p>
          <a:p>
            <a:pPr marL="615950" lvl="1" indent="-342900">
              <a:lnSpc>
                <a:spcPct val="120000"/>
              </a:lnSpc>
              <a:buClr>
                <a:schemeClr val="accent5"/>
              </a:buClr>
              <a:buFont typeface="+mj-lt"/>
              <a:buAutoNum type="arabicPeriod"/>
            </a:pPr>
            <a:r>
              <a:rPr lang="en-US" altLang="ja-JP" b="1" dirty="0">
                <a:latin typeface="メイリオ"/>
                <a:ea typeface="メイリオ"/>
                <a:cs typeface="メイリオ"/>
              </a:rPr>
              <a:t>US</a:t>
            </a:r>
            <a:r>
              <a:rPr lang="ja-JP" altLang="en-US" b="1" dirty="0">
                <a:latin typeface="メイリオ"/>
                <a:ea typeface="メイリオ"/>
                <a:cs typeface="メイリオ"/>
              </a:rPr>
              <a:t>ドルの下落</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中国経済の成長の鈍化</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財政危機</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資産価格の崩壊</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先進国のグローバル化による</a:t>
            </a:r>
            <a:r>
              <a:rPr lang="en-US" altLang="ja-JP" b="1" dirty="0">
                <a:latin typeface="メイリオ"/>
                <a:ea typeface="メイリオ"/>
                <a:cs typeface="メイリオ"/>
              </a:rPr>
              <a:t>Retrenchment</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新興国のグローバル化による</a:t>
            </a:r>
            <a:r>
              <a:rPr lang="en-US" altLang="ja-JP" b="1" dirty="0">
                <a:latin typeface="メイリオ"/>
                <a:ea typeface="メイリオ"/>
                <a:cs typeface="メイリオ"/>
              </a:rPr>
              <a:t>Retrenchment</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規制の負担</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インフラへの過小投資</a:t>
            </a:r>
          </a:p>
        </p:txBody>
      </p:sp>
      <p:sp>
        <p:nvSpPr>
          <p:cNvPr id="9" name="角丸四角形 8"/>
          <p:cNvSpPr/>
          <p:nvPr/>
        </p:nvSpPr>
        <p:spPr>
          <a:xfrm>
            <a:off x="4232615" y="1202365"/>
            <a:ext cx="3719736" cy="4607999"/>
          </a:xfrm>
          <a:prstGeom prst="roundRect">
            <a:avLst>
              <a:gd name="adj" fmla="val 4488"/>
            </a:avLst>
          </a:prstGeom>
          <a:solidFill>
            <a:schemeClr val="accent4">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lIns="36000" rIns="36000" rtlCol="0" anchor="t"/>
          <a:lstStyle/>
          <a:p>
            <a:pPr marL="285750" indent="-285750">
              <a:lnSpc>
                <a:spcPct val="120000"/>
              </a:lnSpc>
              <a:buClr>
                <a:schemeClr val="accent4"/>
              </a:buClr>
              <a:buFont typeface="Wingdings" charset="2"/>
              <a:buChar char="l"/>
            </a:pPr>
            <a:r>
              <a:rPr lang="ja-JP" altLang="en-US" b="1" dirty="0">
                <a:latin typeface="メイリオ"/>
                <a:ea typeface="メイリオ"/>
                <a:cs typeface="メイリオ"/>
              </a:rPr>
              <a:t>地政学的リスク</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国際的テロ</a:t>
            </a:r>
            <a:endParaRPr lang="en-US" altLang="ja-JP" b="1" dirty="0">
              <a:latin typeface="メイリオ"/>
              <a:ea typeface="メイリオ"/>
              <a:cs typeface="メイリオ"/>
            </a:endParaRP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核拡散</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イラン</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北朝鮮</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アフガニスタンの不安定</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国家を越える犯罪、</a:t>
            </a:r>
            <a:br>
              <a:rPr lang="en-US" altLang="ja-JP" b="1" dirty="0">
                <a:latin typeface="メイリオ"/>
                <a:ea typeface="メイリオ"/>
                <a:cs typeface="メイリオ"/>
              </a:rPr>
            </a:br>
            <a:r>
              <a:rPr lang="ja-JP" altLang="en-US" b="1" dirty="0">
                <a:latin typeface="メイリオ"/>
                <a:ea typeface="メイリオ"/>
                <a:cs typeface="メイリオ"/>
              </a:rPr>
              <a:t>不正、汚職</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イスラエルとパレスチナ</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イラク</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グローバルガバナンスのギャップ</a:t>
            </a:r>
          </a:p>
        </p:txBody>
      </p:sp>
      <p:sp>
        <p:nvSpPr>
          <p:cNvPr id="10" name="角丸四角形 9"/>
          <p:cNvSpPr/>
          <p:nvPr/>
        </p:nvSpPr>
        <p:spPr>
          <a:xfrm>
            <a:off x="8292659" y="1202365"/>
            <a:ext cx="3719736" cy="4607999"/>
          </a:xfrm>
          <a:prstGeom prst="roundRect">
            <a:avLst>
              <a:gd name="adj" fmla="val 4488"/>
            </a:avLst>
          </a:prstGeom>
          <a:solidFill>
            <a:schemeClr val="accent2">
              <a:lumMod val="20000"/>
              <a:lumOff val="80000"/>
            </a:schemeClr>
          </a:solidFill>
          <a:ln>
            <a:solidFill>
              <a:srgbClr val="FFFFFF"/>
            </a:solidFill>
          </a:ln>
        </p:spPr>
        <p:style>
          <a:lnRef idx="2">
            <a:schemeClr val="accent2"/>
          </a:lnRef>
          <a:fillRef idx="1">
            <a:schemeClr val="lt1"/>
          </a:fillRef>
          <a:effectRef idx="0">
            <a:schemeClr val="accent2"/>
          </a:effectRef>
          <a:fontRef idx="minor">
            <a:schemeClr val="dk1"/>
          </a:fontRef>
        </p:style>
        <p:txBody>
          <a:bodyPr lIns="36000" rIns="36000" rtlCol="0" anchor="t"/>
          <a:lstStyle/>
          <a:p>
            <a:pPr marL="285750" indent="-285750">
              <a:lnSpc>
                <a:spcPct val="120000"/>
              </a:lnSpc>
              <a:buClr>
                <a:schemeClr val="accent2"/>
              </a:buClr>
              <a:buFont typeface="Wingdings" charset="2"/>
              <a:buChar char="l"/>
            </a:pPr>
            <a:r>
              <a:rPr lang="ja-JP" altLang="en-US" b="1" dirty="0">
                <a:latin typeface="メイリオ"/>
                <a:ea typeface="メイリオ"/>
                <a:cs typeface="メイリオ"/>
              </a:rPr>
              <a:t>環境リスク</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異常気象</a:t>
            </a:r>
            <a:endParaRPr lang="en-US" altLang="ja-JP" b="1" dirty="0">
              <a:latin typeface="メイリオ"/>
              <a:ea typeface="メイリオ"/>
              <a:cs typeface="メイリオ"/>
            </a:endParaRP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干ばつと砂漠化</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水不足</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サイクロン</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地震</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島の洪水</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沿岸の洪水</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大気汚染</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生物多様性の喪失</a:t>
            </a:r>
          </a:p>
        </p:txBody>
      </p:sp>
    </p:spTree>
    <p:extLst>
      <p:ext uri="{BB962C8B-B14F-4D97-AF65-F5344CB8AC3E}">
        <p14:creationId xmlns:p14="http://schemas.microsoft.com/office/powerpoint/2010/main" val="216473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5" name="スライド番号プレースホルダー 4"/>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22</a:t>
            </a:fld>
            <a:endParaRPr kumimoji="1" lang="ja-JP" altLang="en-US">
              <a:latin typeface="メイリオ"/>
              <a:ea typeface="メイリオ"/>
              <a:cs typeface="メイリオ"/>
            </a:endParaRPr>
          </a:p>
        </p:txBody>
      </p:sp>
      <p:sp>
        <p:nvSpPr>
          <p:cNvPr id="6"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リスク一覧</a:t>
            </a:r>
          </a:p>
        </p:txBody>
      </p:sp>
      <p:cxnSp>
        <p:nvCxnSpPr>
          <p:cNvPr id="7" name="直線コネクタ 6"/>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8" name="角丸四角形 7"/>
          <p:cNvSpPr/>
          <p:nvPr/>
        </p:nvSpPr>
        <p:spPr>
          <a:xfrm>
            <a:off x="172572" y="1202364"/>
            <a:ext cx="3719736" cy="4595020"/>
          </a:xfrm>
          <a:prstGeom prst="roundRect">
            <a:avLst>
              <a:gd name="adj" fmla="val 4488"/>
            </a:avLst>
          </a:prstGeom>
          <a:solidFill>
            <a:schemeClr val="accent5">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lIns="36000" rIns="36000" rtlCol="0" anchor="t"/>
          <a:lstStyle/>
          <a:p>
            <a:pPr marL="285750" indent="-285750">
              <a:lnSpc>
                <a:spcPct val="120000"/>
              </a:lnSpc>
              <a:buClr>
                <a:schemeClr val="accent5"/>
              </a:buClr>
              <a:buFont typeface="Wingdings" charset="2"/>
              <a:buChar char="l"/>
            </a:pPr>
            <a:r>
              <a:rPr lang="ja-JP" altLang="en-US" b="1" dirty="0">
                <a:latin typeface="メイリオ"/>
                <a:ea typeface="メイリオ"/>
                <a:cs typeface="メイリオ"/>
              </a:rPr>
              <a:t>社会リスク</a:t>
            </a:r>
            <a:endParaRPr lang="en-US" altLang="ja-JP" b="1" dirty="0">
              <a:latin typeface="メイリオ"/>
              <a:ea typeface="メイリオ"/>
              <a:cs typeface="メイリオ"/>
            </a:endParaRP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パンデミック</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感染症</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慢性疾患</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安全レジーム</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移民</a:t>
            </a:r>
          </a:p>
        </p:txBody>
      </p:sp>
      <p:sp>
        <p:nvSpPr>
          <p:cNvPr id="9" name="角丸四角形 8"/>
          <p:cNvSpPr/>
          <p:nvPr/>
        </p:nvSpPr>
        <p:spPr>
          <a:xfrm>
            <a:off x="4232615" y="1202365"/>
            <a:ext cx="3719736" cy="4607999"/>
          </a:xfrm>
          <a:prstGeom prst="roundRect">
            <a:avLst>
              <a:gd name="adj" fmla="val 4488"/>
            </a:avLst>
          </a:prstGeom>
          <a:solidFill>
            <a:schemeClr val="accent4">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lIns="36000" rIns="36000" rtlCol="0" anchor="t"/>
          <a:lstStyle/>
          <a:p>
            <a:pPr marL="285750" indent="-285750">
              <a:lnSpc>
                <a:spcPct val="120000"/>
              </a:lnSpc>
              <a:buClr>
                <a:schemeClr val="accent4"/>
              </a:buClr>
              <a:buFont typeface="Wingdings" charset="2"/>
              <a:buChar char="l"/>
            </a:pPr>
            <a:r>
              <a:rPr lang="ja-JP" altLang="en-US" b="1" dirty="0">
                <a:latin typeface="メイリオ"/>
                <a:ea typeface="メイリオ"/>
                <a:cs typeface="メイリオ"/>
              </a:rPr>
              <a:t>技術リスク</a:t>
            </a:r>
            <a:endParaRPr lang="en-US" altLang="ja-JP" b="1" dirty="0">
              <a:latin typeface="メイリオ"/>
              <a:ea typeface="メイリオ"/>
              <a:cs typeface="メイリオ"/>
            </a:endParaRP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重要情報インフラの破壊</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ナノ破片の毒性</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データ流出</a:t>
            </a:r>
          </a:p>
        </p:txBody>
      </p:sp>
    </p:spTree>
    <p:extLst>
      <p:ext uri="{BB962C8B-B14F-4D97-AF65-F5344CB8AC3E}">
        <p14:creationId xmlns:p14="http://schemas.microsoft.com/office/powerpoint/2010/main" val="830634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538857" y="19476"/>
            <a:ext cx="9114286" cy="6819048"/>
          </a:xfrm>
          <a:prstGeom prst="rect">
            <a:avLst/>
          </a:prstGeom>
        </p:spPr>
      </p:pic>
    </p:spTree>
    <p:extLst>
      <p:ext uri="{BB962C8B-B14F-4D97-AF65-F5344CB8AC3E}">
        <p14:creationId xmlns:p14="http://schemas.microsoft.com/office/powerpoint/2010/main" val="769662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640189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891179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200665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62590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911429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4191512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矢印 3"/>
          <p:cNvSpPr/>
          <p:nvPr/>
        </p:nvSpPr>
        <p:spPr>
          <a:xfrm>
            <a:off x="141115" y="846627"/>
            <a:ext cx="11917787" cy="2321811"/>
          </a:xfrm>
          <a:prstGeom prst="right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フッター プレースホルダー 1"/>
          <p:cNvSpPr>
            <a:spLocks noGrp="1"/>
          </p:cNvSpPr>
          <p:nvPr>
            <p:ph type="ftr" sz="quarter" idx="3"/>
          </p:nvPr>
        </p:nvSpPr>
        <p:spPr/>
        <p:txBody>
          <a:bodyPr/>
          <a:lstStyle/>
          <a:p>
            <a:r>
              <a:rPr lang="ja-JP" altLang="en-US" dirty="0">
                <a:latin typeface="メイリオ"/>
                <a:ea typeface="メイリオ"/>
                <a:cs typeface="メイリオ"/>
              </a:rPr>
              <a:t>政策メディア研究科教授</a:t>
            </a:r>
            <a:r>
              <a:rPr lang="en-US" altLang="ja-JP" dirty="0">
                <a:latin typeface="メイリオ"/>
                <a:ea typeface="メイリオ"/>
                <a:cs typeface="メイリオ"/>
              </a:rPr>
              <a:t> </a:t>
            </a:r>
            <a:r>
              <a:rPr lang="ja-JP" altLang="en-US" dirty="0">
                <a:latin typeface="メイリオ"/>
                <a:ea typeface="メイリオ"/>
                <a:cs typeface="メイリオ"/>
              </a:rPr>
              <a:t>鈴木寛</a:t>
            </a: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3</a:t>
            </a:fld>
            <a:endParaRPr kumimoji="1" lang="ja-JP" altLang="en-US">
              <a:latin typeface="メイリオ"/>
              <a:ea typeface="メイリオ"/>
              <a:cs typeface="メイリオ"/>
            </a:endParaRPr>
          </a:p>
        </p:txBody>
      </p:sp>
      <p:sp>
        <p:nvSpPr>
          <p:cNvPr id="7"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自己紹介</a:t>
            </a:r>
          </a:p>
        </p:txBody>
      </p:sp>
      <p:sp>
        <p:nvSpPr>
          <p:cNvPr id="9" name="角丸四角形 8"/>
          <p:cNvSpPr/>
          <p:nvPr/>
        </p:nvSpPr>
        <p:spPr>
          <a:xfrm>
            <a:off x="2667000" y="3413640"/>
            <a:ext cx="8827443" cy="3168520"/>
          </a:xfrm>
          <a:prstGeom prst="roundRect">
            <a:avLst>
              <a:gd name="adj" fmla="val 4488"/>
            </a:avLst>
          </a:prstGeom>
          <a:ln w="38100" cmpd="sng"/>
        </p:spPr>
        <p:style>
          <a:lnRef idx="2">
            <a:schemeClr val="accent6"/>
          </a:lnRef>
          <a:fillRef idx="1">
            <a:schemeClr val="lt1"/>
          </a:fillRef>
          <a:effectRef idx="0">
            <a:schemeClr val="accent6"/>
          </a:effectRef>
          <a:fontRef idx="minor">
            <a:schemeClr val="dk1"/>
          </a:fontRef>
        </p:style>
        <p:txBody>
          <a:bodyPr rtlCol="0" anchor="ctr"/>
          <a:lstStyle/>
          <a:p>
            <a:pPr marL="342900" indent="-342900">
              <a:buClr>
                <a:schemeClr val="accent6"/>
              </a:buClr>
              <a:buFont typeface="Wingdings" charset="2"/>
              <a:buChar char="l"/>
            </a:pPr>
            <a:r>
              <a:rPr lang="ja-JP" altLang="en-US" dirty="0">
                <a:latin typeface="メイリオ"/>
                <a:ea typeface="メイリオ"/>
                <a:cs typeface="メイリオ"/>
              </a:rPr>
              <a:t>文部科学大臣補佐官</a:t>
            </a:r>
            <a:endParaRPr lang="en-US" altLang="ja-JP" dirty="0">
              <a:latin typeface="メイリオ"/>
              <a:ea typeface="メイリオ"/>
              <a:cs typeface="メイリオ"/>
            </a:endParaRPr>
          </a:p>
          <a:p>
            <a:pPr marL="342900" indent="-342900">
              <a:buClr>
                <a:schemeClr val="accent6"/>
              </a:buClr>
              <a:buFont typeface="Wingdings" charset="2"/>
              <a:buChar char="l"/>
            </a:pPr>
            <a:r>
              <a:rPr lang="ja-JP" altLang="en-US" dirty="0">
                <a:latin typeface="メイリオ"/>
                <a:ea typeface="メイリオ"/>
                <a:cs typeface="メイリオ"/>
              </a:rPr>
              <a:t>一般社団法人社会創発塾塾長</a:t>
            </a:r>
            <a:endParaRPr lang="en-US" altLang="ja-JP" dirty="0">
              <a:latin typeface="メイリオ"/>
              <a:ea typeface="メイリオ"/>
              <a:cs typeface="メイリオ"/>
            </a:endParaRPr>
          </a:p>
          <a:p>
            <a:pPr marL="342900" indent="-342900">
              <a:buClr>
                <a:schemeClr val="accent6"/>
              </a:buClr>
              <a:buFont typeface="Wingdings" charset="2"/>
              <a:buChar char="l"/>
            </a:pPr>
            <a:r>
              <a:rPr lang="ja-JP" altLang="en-US" dirty="0">
                <a:latin typeface="メイリオ"/>
                <a:ea typeface="メイリオ"/>
                <a:cs typeface="メイリオ"/>
              </a:rPr>
              <a:t>公益財団法人日本サッカー協会理事</a:t>
            </a:r>
            <a:endParaRPr lang="en-US" altLang="ja-JP" dirty="0">
              <a:latin typeface="メイリオ"/>
              <a:ea typeface="メイリオ"/>
              <a:cs typeface="メイリオ"/>
            </a:endParaRPr>
          </a:p>
          <a:p>
            <a:pPr marL="342900" indent="-342900">
              <a:buClr>
                <a:schemeClr val="accent6"/>
              </a:buClr>
              <a:buFont typeface="Wingdings" charset="2"/>
              <a:buChar char="l"/>
            </a:pPr>
            <a:r>
              <a:rPr lang="ja-JP" altLang="en-US" dirty="0">
                <a:latin typeface="メイリオ"/>
                <a:ea typeface="メイリオ"/>
                <a:cs typeface="メイリオ"/>
              </a:rPr>
              <a:t>財団法人音楽著作権協会理事</a:t>
            </a:r>
            <a:endParaRPr lang="en-US" altLang="ja-JP" dirty="0">
              <a:latin typeface="メイリオ"/>
              <a:ea typeface="メイリオ"/>
              <a:cs typeface="メイリオ"/>
            </a:endParaRPr>
          </a:p>
          <a:p>
            <a:pPr marL="342900" indent="-342900">
              <a:buClr>
                <a:schemeClr val="accent6"/>
              </a:buClr>
              <a:buFont typeface="Wingdings" charset="2"/>
              <a:buChar char="l"/>
            </a:pPr>
            <a:r>
              <a:rPr lang="en-US" altLang="ja-JP" dirty="0">
                <a:latin typeface="メイリオ"/>
                <a:ea typeface="メイリオ"/>
                <a:cs typeface="メイリオ"/>
              </a:rPr>
              <a:t>NPO</a:t>
            </a:r>
            <a:r>
              <a:rPr lang="ja-JP" altLang="en-US" dirty="0">
                <a:latin typeface="メイリオ"/>
                <a:ea typeface="メイリオ"/>
                <a:cs typeface="メイリオ"/>
              </a:rPr>
              <a:t>法人日本教育再興連盟代表理事</a:t>
            </a:r>
            <a:endParaRPr lang="en-US" altLang="ja-JP" dirty="0">
              <a:latin typeface="メイリオ"/>
              <a:ea typeface="メイリオ"/>
              <a:cs typeface="メイリオ"/>
            </a:endParaRPr>
          </a:p>
          <a:p>
            <a:pPr marL="342900" indent="-342900">
              <a:buClr>
                <a:schemeClr val="accent6"/>
              </a:buClr>
              <a:buFont typeface="Wingdings" charset="2"/>
              <a:buChar char="l"/>
            </a:pPr>
            <a:r>
              <a:rPr lang="en-US" altLang="ja-JP" dirty="0">
                <a:latin typeface="メイリオ"/>
                <a:ea typeface="メイリオ"/>
                <a:cs typeface="メイリオ"/>
              </a:rPr>
              <a:t>NPO</a:t>
            </a:r>
            <a:r>
              <a:rPr lang="ja-JP" altLang="en-US" dirty="0">
                <a:latin typeface="メイリオ"/>
                <a:ea typeface="メイリオ"/>
                <a:cs typeface="メイリオ"/>
              </a:rPr>
              <a:t>法人</a:t>
            </a:r>
            <a:r>
              <a:rPr lang="en-US" altLang="ja-JP" dirty="0">
                <a:latin typeface="メイリオ"/>
                <a:ea typeface="メイリオ"/>
                <a:cs typeface="メイリオ"/>
              </a:rPr>
              <a:t>SCIX</a:t>
            </a:r>
            <a:r>
              <a:rPr lang="ja-JP" altLang="en-US" dirty="0">
                <a:latin typeface="メイリオ"/>
                <a:ea typeface="メイリオ"/>
                <a:cs typeface="メイリオ"/>
              </a:rPr>
              <a:t>副理事長</a:t>
            </a:r>
            <a:endParaRPr lang="en-US" altLang="ja-JP" dirty="0">
              <a:latin typeface="メイリオ"/>
              <a:ea typeface="メイリオ"/>
              <a:cs typeface="メイリオ"/>
            </a:endParaRPr>
          </a:p>
          <a:p>
            <a:pPr marL="342900" indent="-342900">
              <a:buClr>
                <a:schemeClr val="accent6"/>
              </a:buClr>
              <a:buFont typeface="Wingdings" charset="2"/>
              <a:buChar char="l"/>
            </a:pPr>
            <a:r>
              <a:rPr lang="en-US" altLang="ja-JP" dirty="0">
                <a:latin typeface="メイリオ"/>
                <a:ea typeface="メイリオ"/>
                <a:cs typeface="メイリオ"/>
              </a:rPr>
              <a:t>NPO</a:t>
            </a:r>
            <a:r>
              <a:rPr lang="ja-JP" altLang="en-US" dirty="0">
                <a:latin typeface="メイリオ"/>
                <a:ea typeface="メイリオ"/>
                <a:cs typeface="メイリオ"/>
              </a:rPr>
              <a:t>法人グリーンバード監事</a:t>
            </a:r>
            <a:endParaRPr lang="en-US" altLang="ja-JP" dirty="0">
              <a:latin typeface="メイリオ"/>
              <a:ea typeface="メイリオ"/>
              <a:cs typeface="メイリオ"/>
            </a:endParaRPr>
          </a:p>
          <a:p>
            <a:pPr marL="342900" indent="-342900">
              <a:buClr>
                <a:schemeClr val="accent6"/>
              </a:buClr>
              <a:buFont typeface="Wingdings" charset="2"/>
              <a:buChar char="l"/>
            </a:pPr>
            <a:r>
              <a:rPr lang="en-US" altLang="ja-JP" dirty="0">
                <a:latin typeface="メイリオ"/>
                <a:ea typeface="メイリオ"/>
                <a:cs typeface="メイリオ"/>
              </a:rPr>
              <a:t>UCSD</a:t>
            </a:r>
            <a:r>
              <a:rPr lang="ja-JP" altLang="en-US" dirty="0">
                <a:latin typeface="メイリオ"/>
                <a:ea typeface="メイリオ"/>
                <a:cs typeface="メイリオ"/>
              </a:rPr>
              <a:t>フェロー</a:t>
            </a:r>
            <a:endParaRPr lang="en-US" altLang="ja-JP" dirty="0">
              <a:latin typeface="メイリオ"/>
              <a:ea typeface="メイリオ"/>
              <a:cs typeface="メイリオ"/>
            </a:endParaRPr>
          </a:p>
          <a:p>
            <a:pPr marL="342900" indent="-342900">
              <a:buClr>
                <a:schemeClr val="accent6"/>
              </a:buClr>
              <a:buFont typeface="Wingdings" charset="2"/>
              <a:buChar char="l"/>
            </a:pPr>
            <a:r>
              <a:rPr lang="ja-JP" altLang="en-US" dirty="0">
                <a:latin typeface="メイリオ"/>
                <a:ea typeface="メイリオ"/>
                <a:cs typeface="メイリオ"/>
              </a:rPr>
              <a:t>阪大、電通大、和歌山大、福井大学、中央大学、千葉大学の客員教授</a:t>
            </a:r>
            <a:endParaRPr lang="en-US" altLang="ja-JP" dirty="0">
              <a:latin typeface="メイリオ"/>
              <a:ea typeface="メイリオ"/>
              <a:cs typeface="メイリオ"/>
            </a:endParaRPr>
          </a:p>
          <a:p>
            <a:pPr marL="342900" indent="-342900">
              <a:buClr>
                <a:schemeClr val="accent6"/>
              </a:buClr>
              <a:buFont typeface="Wingdings" charset="2"/>
              <a:buChar char="l"/>
            </a:pPr>
            <a:r>
              <a:rPr lang="ja-JP" altLang="en-US" dirty="0">
                <a:latin typeface="メイリオ"/>
                <a:ea typeface="メイリオ"/>
                <a:cs typeface="メイリオ"/>
              </a:rPr>
              <a:t>神奈川県　参与</a:t>
            </a:r>
            <a:endParaRPr lang="en-US" altLang="ja-JP" dirty="0">
              <a:latin typeface="メイリオ"/>
              <a:ea typeface="メイリオ"/>
              <a:cs typeface="メイリオ"/>
            </a:endParaRPr>
          </a:p>
          <a:p>
            <a:pPr marL="342900" indent="-342900">
              <a:buClr>
                <a:schemeClr val="accent6"/>
              </a:buClr>
              <a:buFont typeface="Wingdings" charset="2"/>
              <a:buChar char="l"/>
            </a:pPr>
            <a:r>
              <a:rPr lang="ja-JP" altLang="en-US" dirty="0">
                <a:latin typeface="メイリオ"/>
                <a:ea typeface="メイリオ"/>
                <a:cs typeface="メイリオ"/>
              </a:rPr>
              <a:t>ユニバーサル未来社会推進協議会会長（ロボット）</a:t>
            </a:r>
            <a:endParaRPr lang="en-US" altLang="ja-JP" dirty="0">
              <a:latin typeface="メイリオ"/>
              <a:ea typeface="メイリオ"/>
              <a:cs typeface="メイリオ"/>
            </a:endParaRPr>
          </a:p>
        </p:txBody>
      </p:sp>
      <p:sp>
        <p:nvSpPr>
          <p:cNvPr id="11" name="角丸四角形 10"/>
          <p:cNvSpPr/>
          <p:nvPr/>
        </p:nvSpPr>
        <p:spPr>
          <a:xfrm>
            <a:off x="7838287" y="1550334"/>
            <a:ext cx="3681814" cy="899999"/>
          </a:xfrm>
          <a:prstGeom prst="roundRect">
            <a:avLst>
              <a:gd name="adj" fmla="val 14634"/>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Clr>
                <a:schemeClr val="accent6"/>
              </a:buClr>
              <a:buFont typeface="Wingdings" charset="2"/>
              <a:buChar char="l"/>
            </a:pPr>
            <a:r>
              <a:rPr lang="ja-JP" altLang="en-US" sz="2000" dirty="0">
                <a:latin typeface="メイリオ"/>
                <a:ea typeface="メイリオ"/>
                <a:cs typeface="メイリオ"/>
              </a:rPr>
              <a:t>慶應義塾大学教授</a:t>
            </a:r>
          </a:p>
          <a:p>
            <a:pPr marL="342900" indent="-342900">
              <a:buClr>
                <a:schemeClr val="accent6"/>
              </a:buClr>
              <a:buFont typeface="Wingdings" charset="2"/>
              <a:buChar char="l"/>
            </a:pPr>
            <a:r>
              <a:rPr lang="ja-JP" altLang="en-US" sz="2000" dirty="0">
                <a:latin typeface="メイリオ"/>
                <a:ea typeface="メイリオ"/>
                <a:cs typeface="メイリオ"/>
              </a:rPr>
              <a:t>東京大学教授</a:t>
            </a:r>
          </a:p>
        </p:txBody>
      </p:sp>
      <p:sp>
        <p:nvSpPr>
          <p:cNvPr id="12" name="角丸四角形 11"/>
          <p:cNvSpPr/>
          <p:nvPr/>
        </p:nvSpPr>
        <p:spPr>
          <a:xfrm>
            <a:off x="5289306" y="1550334"/>
            <a:ext cx="2455340" cy="899999"/>
          </a:xfrm>
          <a:prstGeom prst="roundRect">
            <a:avLst>
              <a:gd name="adj" fmla="val 14634"/>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Clr>
                <a:schemeClr val="accent6"/>
              </a:buClr>
              <a:buFont typeface="Wingdings" charset="2"/>
              <a:buChar char="l"/>
            </a:pPr>
            <a:r>
              <a:rPr lang="ja-JP" altLang="en-US" sz="2000" dirty="0">
                <a:latin typeface="メイリオ"/>
                <a:ea typeface="メイリオ"/>
                <a:cs typeface="メイリオ"/>
              </a:rPr>
              <a:t>参議院議員</a:t>
            </a:r>
          </a:p>
          <a:p>
            <a:pPr marL="342900" indent="-342900">
              <a:buClr>
                <a:schemeClr val="accent6"/>
              </a:buClr>
              <a:buFont typeface="Wingdings" charset="2"/>
              <a:buChar char="l"/>
            </a:pPr>
            <a:r>
              <a:rPr lang="ja-JP" altLang="en-US" sz="2000" dirty="0">
                <a:latin typeface="メイリオ"/>
                <a:ea typeface="メイリオ"/>
                <a:cs typeface="メイリオ"/>
              </a:rPr>
              <a:t>文部科学副大臣</a:t>
            </a:r>
          </a:p>
        </p:txBody>
      </p:sp>
      <p:sp>
        <p:nvSpPr>
          <p:cNvPr id="13" name="角丸四角形 12"/>
          <p:cNvSpPr/>
          <p:nvPr/>
        </p:nvSpPr>
        <p:spPr>
          <a:xfrm>
            <a:off x="2740325" y="1550334"/>
            <a:ext cx="2455340" cy="899999"/>
          </a:xfrm>
          <a:prstGeom prst="roundRect">
            <a:avLst>
              <a:gd name="adj" fmla="val 14634"/>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Clr>
                <a:schemeClr val="accent6"/>
              </a:buClr>
              <a:buFont typeface="Wingdings" charset="2"/>
              <a:buChar char="l"/>
            </a:pPr>
            <a:r>
              <a:rPr lang="ja-JP" altLang="en-US" sz="2000" dirty="0">
                <a:latin typeface="メイリオ"/>
                <a:ea typeface="メイリオ"/>
                <a:cs typeface="メイリオ"/>
              </a:rPr>
              <a:t>慶應義塾大学</a:t>
            </a:r>
          </a:p>
          <a:p>
            <a:pPr marL="342900" indent="-342900">
              <a:buClr>
                <a:schemeClr val="accent6"/>
              </a:buClr>
              <a:buFont typeface="Wingdings" charset="2"/>
              <a:buChar char="l"/>
            </a:pPr>
            <a:r>
              <a:rPr lang="ja-JP" altLang="en-US" sz="2000" dirty="0">
                <a:latin typeface="メイリオ"/>
                <a:ea typeface="メイリオ"/>
                <a:cs typeface="メイリオ"/>
              </a:rPr>
              <a:t>助教授</a:t>
            </a:r>
          </a:p>
        </p:txBody>
      </p:sp>
      <p:sp>
        <p:nvSpPr>
          <p:cNvPr id="14" name="角丸四角形 13"/>
          <p:cNvSpPr/>
          <p:nvPr/>
        </p:nvSpPr>
        <p:spPr>
          <a:xfrm>
            <a:off x="191344" y="1550334"/>
            <a:ext cx="2455340" cy="899999"/>
          </a:xfrm>
          <a:prstGeom prst="roundRect">
            <a:avLst>
              <a:gd name="adj" fmla="val 14634"/>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Clr>
                <a:schemeClr val="accent6"/>
              </a:buClr>
              <a:buFont typeface="Wingdings" charset="2"/>
              <a:buChar char="l"/>
            </a:pPr>
            <a:r>
              <a:rPr lang="ja-JP" altLang="en-US" sz="2000" dirty="0">
                <a:latin typeface="メイリオ"/>
                <a:ea typeface="メイリオ"/>
                <a:cs typeface="メイリオ"/>
              </a:rPr>
              <a:t>通商産業省</a:t>
            </a:r>
          </a:p>
        </p:txBody>
      </p:sp>
      <p:cxnSp>
        <p:nvCxnSpPr>
          <p:cNvPr id="15" name="直線コネクタ 14"/>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10" name="加算記号 9"/>
          <p:cNvSpPr/>
          <p:nvPr/>
        </p:nvSpPr>
        <p:spPr>
          <a:xfrm>
            <a:off x="8937153" y="2272425"/>
            <a:ext cx="1433177" cy="1348756"/>
          </a:xfrm>
          <a:prstGeom prst="mathPlus">
            <a:avLst/>
          </a:prstGeom>
          <a:ln w="76200" cmpd="sng"/>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03327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429728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716551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90042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9508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669388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641251" y="0"/>
            <a:ext cx="9142857" cy="6857143"/>
          </a:xfrm>
          <a:prstGeom prst="rect">
            <a:avLst/>
          </a:prstGeom>
        </p:spPr>
      </p:pic>
    </p:spTree>
    <p:extLst>
      <p:ext uri="{BB962C8B-B14F-4D97-AF65-F5344CB8AC3E}">
        <p14:creationId xmlns:p14="http://schemas.microsoft.com/office/powerpoint/2010/main" val="2262056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148862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780008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067420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15940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5" name="スライド番号プレースホルダー 4"/>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4</a:t>
            </a:fld>
            <a:endParaRPr kumimoji="1" lang="ja-JP" altLang="en-US">
              <a:latin typeface="メイリオ"/>
              <a:ea typeface="メイリオ"/>
              <a:cs typeface="メイリオ"/>
            </a:endParaRPr>
          </a:p>
        </p:txBody>
      </p:sp>
      <p:sp>
        <p:nvSpPr>
          <p:cNvPr id="6"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携わった「新事業」　　</a:t>
            </a:r>
          </a:p>
        </p:txBody>
      </p:sp>
      <p:cxnSp>
        <p:nvCxnSpPr>
          <p:cNvPr id="7" name="直線コネクタ 6"/>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8" name="角丸四角形 7"/>
          <p:cNvSpPr/>
          <p:nvPr/>
        </p:nvSpPr>
        <p:spPr>
          <a:xfrm>
            <a:off x="172572" y="1680274"/>
            <a:ext cx="3719736" cy="4052982"/>
          </a:xfrm>
          <a:prstGeom prst="roundRect">
            <a:avLst>
              <a:gd name="adj" fmla="val 4488"/>
            </a:avLst>
          </a:prstGeom>
          <a:solidFill>
            <a:schemeClr val="accent5">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lIns="36000" rIns="36000" rtlCol="0" anchor="t"/>
          <a:lstStyle/>
          <a:p>
            <a:pPr marL="285750" indent="-285750">
              <a:lnSpc>
                <a:spcPct val="120000"/>
              </a:lnSpc>
              <a:buClr>
                <a:schemeClr val="accent5"/>
              </a:buClr>
              <a:buFont typeface="Wingdings" charset="2"/>
              <a:buChar char="l"/>
            </a:pPr>
            <a:r>
              <a:rPr lang="ja-JP" altLang="en-US" b="1" dirty="0">
                <a:latin typeface="メイリオ"/>
                <a:ea typeface="メイリオ"/>
                <a:cs typeface="メイリオ"/>
              </a:rPr>
              <a:t>インターネット</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モバイル・インターネット、携帯電話の普及</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ブロードバンド・インターネット網の普及（</a:t>
            </a:r>
            <a:r>
              <a:rPr lang="en-US" altLang="ja-JP" b="1" dirty="0">
                <a:latin typeface="メイリオ"/>
                <a:ea typeface="メイリオ"/>
                <a:cs typeface="メイリオ"/>
              </a:rPr>
              <a:t>NGN)</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電子商取引・電子決済・</a:t>
            </a:r>
            <a:r>
              <a:rPr lang="en-US" altLang="ja-JP" b="1" dirty="0">
                <a:latin typeface="メイリオ"/>
                <a:ea typeface="メイリオ"/>
                <a:cs typeface="メイリオ"/>
              </a:rPr>
              <a:t>IC</a:t>
            </a:r>
            <a:r>
              <a:rPr lang="ja-JP" altLang="en-US" b="1" dirty="0">
                <a:latin typeface="メイリオ"/>
                <a:ea typeface="メイリオ"/>
                <a:cs typeface="メイリオ"/>
              </a:rPr>
              <a:t>カード・非接触型開発・導入</a:t>
            </a:r>
          </a:p>
          <a:p>
            <a:pPr marL="615950" lvl="1" indent="-342900">
              <a:lnSpc>
                <a:spcPct val="120000"/>
              </a:lnSpc>
              <a:buClr>
                <a:schemeClr val="accent5"/>
              </a:buClr>
              <a:buFont typeface="+mj-lt"/>
              <a:buAutoNum type="arabicPeriod"/>
            </a:pPr>
            <a:r>
              <a:rPr lang="ja-JP" altLang="en-US" b="1" dirty="0">
                <a:latin typeface="メイリオ"/>
                <a:ea typeface="メイリオ"/>
                <a:cs typeface="メイリオ"/>
              </a:rPr>
              <a:t>教科「情報」創設</a:t>
            </a:r>
          </a:p>
        </p:txBody>
      </p:sp>
      <p:sp>
        <p:nvSpPr>
          <p:cNvPr id="9" name="角丸四角形 8"/>
          <p:cNvSpPr/>
          <p:nvPr/>
        </p:nvSpPr>
        <p:spPr>
          <a:xfrm>
            <a:off x="4232615" y="1680274"/>
            <a:ext cx="3719736" cy="4052982"/>
          </a:xfrm>
          <a:prstGeom prst="roundRect">
            <a:avLst>
              <a:gd name="adj" fmla="val 4488"/>
            </a:avLst>
          </a:prstGeom>
          <a:solidFill>
            <a:schemeClr val="accent4">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lIns="36000" rIns="36000" rtlCol="0" anchor="t"/>
          <a:lstStyle/>
          <a:p>
            <a:pPr marL="285750" indent="-285750">
              <a:lnSpc>
                <a:spcPct val="120000"/>
              </a:lnSpc>
              <a:buClr>
                <a:schemeClr val="accent4"/>
              </a:buClr>
              <a:buFont typeface="Wingdings" charset="2"/>
              <a:buChar char="l"/>
            </a:pPr>
            <a:r>
              <a:rPr lang="ja-JP" altLang="en-US" b="1" dirty="0">
                <a:latin typeface="メイリオ"/>
                <a:ea typeface="メイリオ"/>
                <a:cs typeface="メイリオ"/>
              </a:rPr>
              <a:t>科学イノベーション</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宇宙ステーション開発</a:t>
            </a:r>
            <a:br>
              <a:rPr lang="en-US" altLang="ja-JP" b="1" dirty="0">
                <a:latin typeface="メイリオ"/>
                <a:ea typeface="メイリオ"/>
                <a:cs typeface="メイリオ"/>
              </a:rPr>
            </a:br>
            <a:r>
              <a:rPr lang="ja-JP" altLang="en-US" b="1" dirty="0">
                <a:latin typeface="メイリオ"/>
                <a:ea typeface="メイリオ"/>
                <a:cs typeface="メイリオ"/>
              </a:rPr>
              <a:t>はやぶさ２</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京都大学</a:t>
            </a:r>
            <a:r>
              <a:rPr lang="ja-JP" altLang="ja-JP" b="1" dirty="0">
                <a:latin typeface="メイリオ"/>
                <a:ea typeface="メイリオ"/>
                <a:cs typeface="メイリオ"/>
              </a:rPr>
              <a:t>i</a:t>
            </a:r>
            <a:r>
              <a:rPr lang="en-US" altLang="ja-JP" b="1" dirty="0">
                <a:latin typeface="メイリオ"/>
                <a:ea typeface="メイリオ"/>
                <a:cs typeface="メイリオ"/>
              </a:rPr>
              <a:t>PS</a:t>
            </a:r>
            <a:r>
              <a:rPr lang="ja-JP" altLang="en-US" b="1" dirty="0">
                <a:latin typeface="メイリオ"/>
                <a:ea typeface="メイリオ"/>
                <a:cs typeface="メイリオ"/>
              </a:rPr>
              <a:t>細胞研究所</a:t>
            </a:r>
            <a:br>
              <a:rPr lang="en-US" altLang="ja-JP" b="1" dirty="0">
                <a:latin typeface="メイリオ"/>
                <a:ea typeface="メイリオ"/>
                <a:cs typeface="メイリオ"/>
              </a:rPr>
            </a:br>
            <a:r>
              <a:rPr lang="ja-JP" altLang="en-US" b="1" dirty="0">
                <a:latin typeface="メイリオ"/>
                <a:ea typeface="メイリオ"/>
                <a:cs typeface="メイリオ"/>
              </a:rPr>
              <a:t>立ち上げ</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東北大学メディカルメガバンク立ち上げ</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国際リニアコライダー構想</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スパコン京の開発</a:t>
            </a:r>
          </a:p>
          <a:p>
            <a:pPr marL="615950" lvl="1" indent="-342900">
              <a:lnSpc>
                <a:spcPct val="120000"/>
              </a:lnSpc>
              <a:buClr>
                <a:schemeClr val="accent4"/>
              </a:buClr>
              <a:buFont typeface="+mj-lt"/>
              <a:buAutoNum type="arabicPeriod"/>
            </a:pPr>
            <a:r>
              <a:rPr lang="ja-JP" altLang="en-US" b="1" dirty="0">
                <a:latin typeface="メイリオ"/>
                <a:ea typeface="メイリオ"/>
                <a:cs typeface="メイリオ"/>
              </a:rPr>
              <a:t>科学技術イノベーション</a:t>
            </a:r>
            <a:br>
              <a:rPr lang="en-US" altLang="ja-JP" b="1" dirty="0">
                <a:latin typeface="メイリオ"/>
                <a:ea typeface="メイリオ"/>
                <a:cs typeface="メイリオ"/>
              </a:rPr>
            </a:br>
            <a:r>
              <a:rPr lang="ja-JP" altLang="en-US" b="1" dirty="0">
                <a:latin typeface="メイリオ"/>
                <a:ea typeface="メイリオ"/>
                <a:cs typeface="メイリオ"/>
              </a:rPr>
              <a:t>政策のための科学</a:t>
            </a:r>
          </a:p>
        </p:txBody>
      </p:sp>
      <p:sp>
        <p:nvSpPr>
          <p:cNvPr id="10" name="角丸四角形 9"/>
          <p:cNvSpPr/>
          <p:nvPr/>
        </p:nvSpPr>
        <p:spPr>
          <a:xfrm>
            <a:off x="8292659" y="1680274"/>
            <a:ext cx="3719736" cy="4052982"/>
          </a:xfrm>
          <a:prstGeom prst="roundRect">
            <a:avLst>
              <a:gd name="adj" fmla="val 4488"/>
            </a:avLst>
          </a:prstGeom>
          <a:solidFill>
            <a:schemeClr val="accent2">
              <a:lumMod val="20000"/>
              <a:lumOff val="80000"/>
            </a:schemeClr>
          </a:solidFill>
          <a:ln>
            <a:solidFill>
              <a:srgbClr val="FFFFFF"/>
            </a:solidFill>
          </a:ln>
        </p:spPr>
        <p:style>
          <a:lnRef idx="2">
            <a:schemeClr val="accent2"/>
          </a:lnRef>
          <a:fillRef idx="1">
            <a:schemeClr val="lt1"/>
          </a:fillRef>
          <a:effectRef idx="0">
            <a:schemeClr val="accent2"/>
          </a:effectRef>
          <a:fontRef idx="minor">
            <a:schemeClr val="dk1"/>
          </a:fontRef>
        </p:style>
        <p:txBody>
          <a:bodyPr lIns="36000" rIns="36000" rtlCol="0" anchor="t"/>
          <a:lstStyle/>
          <a:p>
            <a:pPr marL="285750" indent="-285750">
              <a:lnSpc>
                <a:spcPct val="120000"/>
              </a:lnSpc>
              <a:buClr>
                <a:schemeClr val="accent2"/>
              </a:buClr>
              <a:buFont typeface="Wingdings" charset="2"/>
              <a:buChar char="l"/>
            </a:pPr>
            <a:r>
              <a:rPr lang="ja-JP" altLang="en-US" b="1" dirty="0">
                <a:latin typeface="メイリオ"/>
                <a:ea typeface="メイリオ"/>
                <a:cs typeface="メイリオ"/>
              </a:rPr>
              <a:t>ベンチャー</a:t>
            </a:r>
          </a:p>
          <a:p>
            <a:pPr marL="615950" lvl="1" indent="-342900">
              <a:lnSpc>
                <a:spcPct val="120000"/>
              </a:lnSpc>
              <a:buClr>
                <a:schemeClr val="accent2"/>
              </a:buClr>
              <a:buFont typeface="+mj-lt"/>
              <a:buAutoNum type="arabicPeriod"/>
            </a:pPr>
            <a:r>
              <a:rPr lang="en-US" altLang="ja-JP" b="1" dirty="0">
                <a:latin typeface="メイリオ"/>
                <a:ea typeface="メイリオ"/>
                <a:cs typeface="メイリオ"/>
              </a:rPr>
              <a:t>EC</a:t>
            </a:r>
            <a:r>
              <a:rPr lang="ja-JP" altLang="en-US" b="1" dirty="0">
                <a:latin typeface="メイリオ"/>
                <a:ea typeface="メイリオ"/>
                <a:cs typeface="メイリオ"/>
              </a:rPr>
              <a:t>推進協議会</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ビットバレー</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電脳隊</a:t>
            </a:r>
          </a:p>
          <a:p>
            <a:pPr marL="615950" lvl="1" indent="-342900">
              <a:lnSpc>
                <a:spcPct val="120000"/>
              </a:lnSpc>
              <a:buClr>
                <a:schemeClr val="accent2"/>
              </a:buClr>
              <a:buFont typeface="+mj-lt"/>
              <a:buAutoNum type="arabicPeriod"/>
            </a:pPr>
            <a:r>
              <a:rPr lang="ja-JP" altLang="en-US" b="1" dirty="0">
                <a:latin typeface="メイリオ"/>
                <a:ea typeface="メイリオ"/>
                <a:cs typeface="メイリオ"/>
              </a:rPr>
              <a:t>創晶</a:t>
            </a:r>
          </a:p>
        </p:txBody>
      </p:sp>
    </p:spTree>
    <p:extLst>
      <p:ext uri="{BB962C8B-B14F-4D97-AF65-F5344CB8AC3E}">
        <p14:creationId xmlns:p14="http://schemas.microsoft.com/office/powerpoint/2010/main" val="1760150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517241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570339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055607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860134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281267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107599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4023442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844229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50146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57407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5</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携わった「創造」　　</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9" name="角丸四角形 8"/>
          <p:cNvSpPr/>
          <p:nvPr/>
        </p:nvSpPr>
        <p:spPr>
          <a:xfrm>
            <a:off x="95597" y="832929"/>
            <a:ext cx="5939998" cy="1897982"/>
          </a:xfrm>
          <a:prstGeom prst="roundRect">
            <a:avLst>
              <a:gd name="adj" fmla="val 4488"/>
            </a:avLst>
          </a:prstGeom>
          <a:solidFill>
            <a:schemeClr val="accent6">
              <a:lumMod val="20000"/>
              <a:lumOff val="80000"/>
            </a:schemeClr>
          </a:solidFill>
          <a:ln>
            <a:solidFill>
              <a:srgbClr val="FFFFFF"/>
            </a:solidFill>
          </a:ln>
        </p:spPr>
        <p:style>
          <a:lnRef idx="2">
            <a:schemeClr val="accent6"/>
          </a:lnRef>
          <a:fillRef idx="1">
            <a:schemeClr val="lt1"/>
          </a:fillRef>
          <a:effectRef idx="0">
            <a:schemeClr val="accent6"/>
          </a:effectRef>
          <a:fontRef idx="minor">
            <a:schemeClr val="dk1"/>
          </a:fontRef>
        </p:style>
        <p:txBody>
          <a:bodyPr lIns="36000" rIns="36000" rtlCol="0" anchor="t"/>
          <a:lstStyle/>
          <a:p>
            <a:pPr marL="285750" indent="-285750">
              <a:buClr>
                <a:schemeClr val="accent6"/>
              </a:buClr>
              <a:buFont typeface="Wingdings" charset="2"/>
              <a:buChar char="l"/>
            </a:pPr>
            <a:r>
              <a:rPr lang="ja-JP" altLang="en-US" b="1" dirty="0">
                <a:latin typeface="メイリオ"/>
                <a:ea typeface="メイリオ"/>
                <a:cs typeface="メイリオ"/>
              </a:rPr>
              <a:t>コミュニティ・</a:t>
            </a:r>
            <a:r>
              <a:rPr lang="en-US" altLang="ja-JP" b="1" dirty="0">
                <a:latin typeface="メイリオ"/>
                <a:ea typeface="メイリオ"/>
                <a:cs typeface="メイリオ"/>
              </a:rPr>
              <a:t>NPO</a:t>
            </a:r>
            <a:r>
              <a:rPr lang="ja-JP" altLang="en-US" b="1" dirty="0">
                <a:latin typeface="メイリオ"/>
                <a:ea typeface="メイリオ"/>
                <a:cs typeface="メイリオ"/>
              </a:rPr>
              <a:t>・</a:t>
            </a:r>
            <a:r>
              <a:rPr lang="en-US" altLang="ja-JP" b="1" dirty="0">
                <a:latin typeface="メイリオ"/>
                <a:ea typeface="メイリオ"/>
                <a:cs typeface="メイリオ"/>
              </a:rPr>
              <a:t>NGO</a:t>
            </a:r>
            <a:r>
              <a:rPr lang="ja-JP" altLang="en-US" b="1" dirty="0">
                <a:latin typeface="メイリオ"/>
                <a:ea typeface="メイリオ"/>
                <a:cs typeface="メイリオ"/>
              </a:rPr>
              <a:t>運動</a:t>
            </a:r>
          </a:p>
          <a:p>
            <a:pPr marL="615950" lvl="1" indent="-342900">
              <a:buClr>
                <a:schemeClr val="accent6"/>
              </a:buClr>
              <a:buFont typeface="+mj-lt"/>
              <a:buAutoNum type="arabicPeriod"/>
            </a:pPr>
            <a:r>
              <a:rPr lang="ja-JP" altLang="en-US" b="1" dirty="0">
                <a:latin typeface="メイリオ"/>
                <a:ea typeface="メイリオ"/>
                <a:cs typeface="メイリオ"/>
              </a:rPr>
              <a:t>ボランタリー経済</a:t>
            </a:r>
            <a:r>
              <a:rPr lang="en-US" altLang="en-US" b="1" dirty="0">
                <a:latin typeface="メイリオ"/>
                <a:ea typeface="メイリオ"/>
                <a:cs typeface="メイリオ"/>
              </a:rPr>
              <a:t> </a:t>
            </a:r>
            <a:r>
              <a:rPr lang="ja-JP" altLang="en-US" b="1" dirty="0">
                <a:latin typeface="メイリオ"/>
                <a:ea typeface="メイリオ"/>
                <a:cs typeface="メイリオ"/>
              </a:rPr>
              <a:t>コミュニティ・ソリューション</a:t>
            </a:r>
          </a:p>
          <a:p>
            <a:pPr marL="615950" lvl="1" indent="-342900">
              <a:buClr>
                <a:schemeClr val="accent6"/>
              </a:buClr>
              <a:buFont typeface="+mj-lt"/>
              <a:buAutoNum type="arabicPeriod"/>
            </a:pPr>
            <a:r>
              <a:rPr lang="en-US" altLang="ja-JP" b="1" dirty="0">
                <a:latin typeface="メイリオ"/>
                <a:ea typeface="メイリオ"/>
                <a:cs typeface="メイリオ"/>
              </a:rPr>
              <a:t>NPO</a:t>
            </a:r>
            <a:r>
              <a:rPr lang="ja-JP" altLang="en-US" b="1" dirty="0">
                <a:latin typeface="メイリオ"/>
                <a:ea typeface="メイリオ"/>
                <a:cs typeface="メイリオ"/>
              </a:rPr>
              <a:t>法の制定・個人寄付促進税制</a:t>
            </a:r>
          </a:p>
          <a:p>
            <a:pPr marL="615950" lvl="1" indent="-342900">
              <a:buClr>
                <a:schemeClr val="accent6"/>
              </a:buClr>
              <a:buFont typeface="+mj-lt"/>
              <a:buAutoNum type="arabicPeriod"/>
            </a:pPr>
            <a:r>
              <a:rPr lang="ja-JP" altLang="en-US" b="1" dirty="0">
                <a:latin typeface="メイリオ"/>
                <a:ea typeface="メイリオ"/>
                <a:cs typeface="メイリオ"/>
              </a:rPr>
              <a:t>熟議</a:t>
            </a:r>
          </a:p>
        </p:txBody>
      </p:sp>
      <p:sp>
        <p:nvSpPr>
          <p:cNvPr id="11" name="角丸四角形 10"/>
          <p:cNvSpPr/>
          <p:nvPr/>
        </p:nvSpPr>
        <p:spPr>
          <a:xfrm>
            <a:off x="6164285" y="832929"/>
            <a:ext cx="5939998" cy="1897982"/>
          </a:xfrm>
          <a:prstGeom prst="roundRect">
            <a:avLst>
              <a:gd name="adj" fmla="val 4488"/>
            </a:avLst>
          </a:prstGeom>
          <a:solidFill>
            <a:schemeClr val="accent3">
              <a:lumMod val="20000"/>
              <a:lumOff val="80000"/>
            </a:schemeClr>
          </a:solidFill>
          <a:ln>
            <a:solidFill>
              <a:srgbClr val="FFFFFF"/>
            </a:solidFill>
          </a:ln>
        </p:spPr>
        <p:style>
          <a:lnRef idx="2">
            <a:schemeClr val="accent3"/>
          </a:lnRef>
          <a:fillRef idx="1">
            <a:schemeClr val="lt1"/>
          </a:fillRef>
          <a:effectRef idx="0">
            <a:schemeClr val="accent3"/>
          </a:effectRef>
          <a:fontRef idx="minor">
            <a:schemeClr val="dk1"/>
          </a:fontRef>
        </p:style>
        <p:txBody>
          <a:bodyPr lIns="36000" rIns="36000" rtlCol="0" anchor="t"/>
          <a:lstStyle/>
          <a:p>
            <a:pPr marL="285750" indent="-285750">
              <a:buClr>
                <a:schemeClr val="accent3"/>
              </a:buClr>
              <a:buFont typeface="Wingdings" charset="2"/>
              <a:buChar char="l"/>
            </a:pPr>
            <a:r>
              <a:rPr lang="ja-JP" altLang="en-US" b="1" dirty="0">
                <a:latin typeface="メイリオ"/>
                <a:ea typeface="メイリオ"/>
                <a:cs typeface="メイリオ"/>
              </a:rPr>
              <a:t>文化</a:t>
            </a:r>
            <a:endParaRPr lang="en-US" altLang="ja-JP" b="1" dirty="0">
              <a:latin typeface="メイリオ"/>
              <a:ea typeface="メイリオ"/>
              <a:cs typeface="メイリオ"/>
            </a:endParaRPr>
          </a:p>
          <a:p>
            <a:pPr marL="615950" lvl="1" indent="-342900">
              <a:buClr>
                <a:schemeClr val="accent3"/>
              </a:buClr>
              <a:buFont typeface="+mj-lt"/>
              <a:buAutoNum type="arabicPeriod"/>
            </a:pPr>
            <a:r>
              <a:rPr lang="ja-JP" altLang="en-US" b="1" dirty="0">
                <a:latin typeface="メイリオ"/>
                <a:ea typeface="メイリオ"/>
                <a:cs typeface="メイリオ"/>
              </a:rPr>
              <a:t>平泉、小笠原、富士山、和食などの</a:t>
            </a:r>
            <a:br>
              <a:rPr lang="en-US" altLang="ja-JP" b="1" dirty="0">
                <a:latin typeface="メイリオ"/>
                <a:ea typeface="メイリオ"/>
                <a:cs typeface="メイリオ"/>
              </a:rPr>
            </a:br>
            <a:r>
              <a:rPr lang="ja-JP" altLang="en-US" b="1" dirty="0">
                <a:latin typeface="メイリオ"/>
                <a:ea typeface="メイリオ"/>
                <a:cs typeface="メイリオ"/>
              </a:rPr>
              <a:t>世界遺産登録に成功。</a:t>
            </a:r>
            <a:endParaRPr lang="en-US" altLang="ja-JP" b="1" dirty="0">
              <a:latin typeface="メイリオ"/>
              <a:ea typeface="メイリオ"/>
              <a:cs typeface="メイリオ"/>
            </a:endParaRPr>
          </a:p>
          <a:p>
            <a:pPr marL="615950" lvl="1" indent="-342900">
              <a:buClr>
                <a:schemeClr val="accent3"/>
              </a:buClr>
              <a:buFont typeface="+mj-lt"/>
              <a:buAutoNum type="arabicPeriod"/>
            </a:pPr>
            <a:r>
              <a:rPr lang="ja-JP" altLang="en-US" b="1" dirty="0">
                <a:latin typeface="メイリオ"/>
                <a:ea typeface="メイリオ"/>
                <a:cs typeface="メイリオ"/>
              </a:rPr>
              <a:t>劇場法を制定</a:t>
            </a:r>
            <a:endParaRPr lang="en-US" altLang="ja-JP" b="1" dirty="0">
              <a:latin typeface="メイリオ"/>
              <a:ea typeface="メイリオ"/>
              <a:cs typeface="メイリオ"/>
            </a:endParaRPr>
          </a:p>
          <a:p>
            <a:pPr marL="615950" lvl="1" indent="-342900">
              <a:buClr>
                <a:schemeClr val="accent3"/>
              </a:buClr>
              <a:buFont typeface="+mj-lt"/>
              <a:buAutoNum type="arabicPeriod"/>
            </a:pPr>
            <a:r>
              <a:rPr lang="ja-JP" altLang="en-US" b="1" dirty="0">
                <a:latin typeface="メイリオ"/>
                <a:ea typeface="メイリオ"/>
                <a:cs typeface="メイリオ"/>
              </a:rPr>
              <a:t>古典の日法制定</a:t>
            </a:r>
            <a:endParaRPr lang="en-US" altLang="ja-JP" b="1" dirty="0">
              <a:latin typeface="メイリオ"/>
              <a:ea typeface="メイリオ"/>
              <a:cs typeface="メイリオ"/>
            </a:endParaRPr>
          </a:p>
          <a:p>
            <a:pPr marL="615950" lvl="1" indent="-342900">
              <a:buClr>
                <a:schemeClr val="accent3"/>
              </a:buClr>
              <a:buFont typeface="+mj-lt"/>
              <a:buAutoNum type="arabicPeriod"/>
            </a:pPr>
            <a:r>
              <a:rPr lang="ja-JP" altLang="en-US" b="1" dirty="0">
                <a:latin typeface="メイリオ"/>
                <a:ea typeface="メイリオ"/>
                <a:cs typeface="メイリオ"/>
              </a:rPr>
              <a:t>数次の著作権法改正</a:t>
            </a:r>
            <a:br>
              <a:rPr lang="ja-JP" altLang="en-US" b="1" dirty="0">
                <a:latin typeface="メイリオ"/>
                <a:ea typeface="メイリオ"/>
                <a:cs typeface="メイリオ"/>
              </a:rPr>
            </a:br>
            <a:endParaRPr lang="en-US" altLang="ja-JP" b="1" dirty="0">
              <a:latin typeface="メイリオ"/>
              <a:ea typeface="メイリオ"/>
              <a:cs typeface="メイリオ"/>
            </a:endParaRPr>
          </a:p>
        </p:txBody>
      </p:sp>
      <p:sp>
        <p:nvSpPr>
          <p:cNvPr id="12" name="角丸四角形 11"/>
          <p:cNvSpPr/>
          <p:nvPr/>
        </p:nvSpPr>
        <p:spPr>
          <a:xfrm>
            <a:off x="95597" y="2853802"/>
            <a:ext cx="5939998" cy="3743710"/>
          </a:xfrm>
          <a:prstGeom prst="roundRect">
            <a:avLst>
              <a:gd name="adj" fmla="val 4488"/>
            </a:avLst>
          </a:prstGeom>
          <a:solidFill>
            <a:schemeClr val="accent1">
              <a:lumMod val="20000"/>
              <a:lumOff val="80000"/>
            </a:schemeClr>
          </a:solidFill>
          <a:ln>
            <a:solidFill>
              <a:srgbClr val="FFFFFF"/>
            </a:solidFill>
          </a:ln>
        </p:spPr>
        <p:style>
          <a:lnRef idx="2">
            <a:schemeClr val="accent1"/>
          </a:lnRef>
          <a:fillRef idx="1">
            <a:schemeClr val="lt1"/>
          </a:fillRef>
          <a:effectRef idx="0">
            <a:schemeClr val="accent1"/>
          </a:effectRef>
          <a:fontRef idx="minor">
            <a:schemeClr val="dk1"/>
          </a:fontRef>
        </p:style>
        <p:txBody>
          <a:bodyPr lIns="36000" rIns="36000" rtlCol="0" anchor="t"/>
          <a:lstStyle/>
          <a:p>
            <a:pPr marL="285750" indent="-285750">
              <a:buClr>
                <a:schemeClr val="accent1"/>
              </a:buClr>
              <a:buFont typeface="Wingdings" charset="2"/>
              <a:buChar char="l"/>
            </a:pPr>
            <a:r>
              <a:rPr lang="ja-JP" altLang="en-US" b="1" dirty="0">
                <a:latin typeface="メイリオ"/>
                <a:ea typeface="メイリオ"/>
                <a:cs typeface="メイリオ"/>
              </a:rPr>
              <a:t>教育</a:t>
            </a:r>
            <a:endParaRPr lang="en-US" altLang="ja-JP" b="1" dirty="0">
              <a:latin typeface="メイリオ"/>
              <a:ea typeface="メイリオ"/>
              <a:cs typeface="メイリオ"/>
            </a:endParaRPr>
          </a:p>
          <a:p>
            <a:pPr marL="615950" lvl="1" indent="-342900">
              <a:buClr>
                <a:schemeClr val="accent1"/>
              </a:buClr>
              <a:buFont typeface="+mj-lt"/>
              <a:buAutoNum type="arabicPeriod"/>
            </a:pPr>
            <a:r>
              <a:rPr lang="ja-JP" altLang="en-US" b="1" dirty="0">
                <a:latin typeface="メイリオ"/>
                <a:ea typeface="メイリオ"/>
                <a:cs typeface="メイリオ"/>
              </a:rPr>
              <a:t>コンクリートから人へ（予算配分構造の改革）</a:t>
            </a:r>
            <a:endParaRPr lang="en-US" altLang="ja-JP" b="1" dirty="0">
              <a:latin typeface="メイリオ"/>
              <a:ea typeface="メイリオ"/>
              <a:cs typeface="メイリオ"/>
            </a:endParaRPr>
          </a:p>
          <a:p>
            <a:pPr marL="615950" lvl="1" indent="-342900">
              <a:buClr>
                <a:schemeClr val="accent1"/>
              </a:buClr>
              <a:buFont typeface="+mj-lt"/>
              <a:buAutoNum type="arabicPeriod"/>
            </a:pPr>
            <a:r>
              <a:rPr lang="ja-JP" altLang="en-US" b="1" dirty="0">
                <a:latin typeface="メイリオ"/>
                <a:ea typeface="メイリオ"/>
                <a:cs typeface="メイリオ"/>
              </a:rPr>
              <a:t>コミュニティ・スクール運動</a:t>
            </a:r>
            <a:br>
              <a:rPr lang="en-US" altLang="ja-JP" b="1" dirty="0">
                <a:latin typeface="メイリオ"/>
                <a:ea typeface="メイリオ"/>
                <a:cs typeface="メイリオ"/>
              </a:rPr>
            </a:br>
            <a:r>
              <a:rPr lang="ja-JP" altLang="en-US" b="1" dirty="0">
                <a:latin typeface="メイリオ"/>
                <a:ea typeface="メイリオ"/>
                <a:cs typeface="メイリオ"/>
              </a:rPr>
              <a:t>学校ボランティア</a:t>
            </a:r>
            <a:endParaRPr lang="en-US" altLang="ja-JP" b="1" dirty="0">
              <a:latin typeface="メイリオ"/>
              <a:ea typeface="メイリオ"/>
              <a:cs typeface="メイリオ"/>
            </a:endParaRPr>
          </a:p>
          <a:p>
            <a:pPr marL="615950" lvl="1" indent="-342900">
              <a:buClr>
                <a:schemeClr val="accent1"/>
              </a:buClr>
              <a:buFont typeface="+mj-lt"/>
              <a:buAutoNum type="arabicPeriod"/>
            </a:pPr>
            <a:r>
              <a:rPr lang="ja-JP" altLang="en-US" b="1" dirty="0">
                <a:latin typeface="メイリオ"/>
                <a:ea typeface="メイリオ"/>
                <a:cs typeface="メイリオ"/>
              </a:rPr>
              <a:t>学習権の充実、希望者全員奨学金、高校無償化</a:t>
            </a:r>
            <a:endParaRPr lang="en-US" altLang="ja-JP" b="1" dirty="0">
              <a:latin typeface="メイリオ"/>
              <a:ea typeface="メイリオ"/>
              <a:cs typeface="メイリオ"/>
            </a:endParaRPr>
          </a:p>
          <a:p>
            <a:pPr marL="615950" lvl="1" indent="-342900">
              <a:buClr>
                <a:schemeClr val="accent1"/>
              </a:buClr>
              <a:buFont typeface="+mj-lt"/>
              <a:buAutoNum type="arabicPeriod"/>
            </a:pPr>
            <a:r>
              <a:rPr lang="en-US" altLang="ja-JP" b="1" dirty="0">
                <a:latin typeface="メイリオ"/>
                <a:ea typeface="メイリオ"/>
                <a:cs typeface="メイリオ"/>
              </a:rPr>
              <a:t>Active</a:t>
            </a:r>
            <a:r>
              <a:rPr lang="ja-JP" altLang="en-US" b="1" dirty="0">
                <a:latin typeface="メイリオ"/>
                <a:ea typeface="メイリオ"/>
                <a:cs typeface="メイリオ"/>
              </a:rPr>
              <a:t> </a:t>
            </a:r>
            <a:r>
              <a:rPr lang="en-US" altLang="ja-JP" b="1" dirty="0">
                <a:latin typeface="メイリオ"/>
                <a:ea typeface="メイリオ"/>
                <a:cs typeface="メイリオ"/>
              </a:rPr>
              <a:t>Learning</a:t>
            </a:r>
            <a:r>
              <a:rPr lang="ja-JP" altLang="en-US" b="1" dirty="0">
                <a:latin typeface="メイリオ"/>
                <a:ea typeface="メイリオ"/>
                <a:cs typeface="メイリオ"/>
              </a:rPr>
              <a:t>導入のための学習指導要領改訂</a:t>
            </a:r>
            <a:endParaRPr lang="en-US" altLang="ja-JP" b="1" dirty="0">
              <a:latin typeface="メイリオ"/>
              <a:ea typeface="メイリオ"/>
              <a:cs typeface="メイリオ"/>
            </a:endParaRPr>
          </a:p>
          <a:p>
            <a:pPr marL="615950" lvl="1" indent="-342900">
              <a:buClr>
                <a:schemeClr val="accent1"/>
              </a:buClr>
              <a:buFont typeface="+mj-lt"/>
              <a:buAutoNum type="arabicPeriod"/>
            </a:pPr>
            <a:r>
              <a:rPr lang="ja-JP" altLang="en-US" b="1" dirty="0">
                <a:latin typeface="メイリオ"/>
                <a:ea typeface="メイリオ"/>
                <a:cs typeface="メイリオ"/>
              </a:rPr>
              <a:t>大学入試改革</a:t>
            </a:r>
            <a:endParaRPr lang="en-US" altLang="ja-JP" b="1" dirty="0">
              <a:latin typeface="メイリオ"/>
              <a:ea typeface="メイリオ"/>
              <a:cs typeface="メイリオ"/>
            </a:endParaRPr>
          </a:p>
          <a:p>
            <a:pPr marL="615950" lvl="1" indent="-342900">
              <a:buClr>
                <a:schemeClr val="accent1"/>
              </a:buClr>
              <a:buFont typeface="+mj-lt"/>
              <a:buAutoNum type="arabicPeriod"/>
            </a:pPr>
            <a:r>
              <a:rPr lang="ja-JP" altLang="en-US" b="1" dirty="0">
                <a:latin typeface="メイリオ"/>
                <a:ea typeface="メイリオ"/>
                <a:cs typeface="メイリオ"/>
              </a:rPr>
              <a:t>東日本大震災からの復興</a:t>
            </a:r>
            <a:br>
              <a:rPr lang="en-US" altLang="ja-JP" b="1" dirty="0">
                <a:latin typeface="メイリオ"/>
                <a:ea typeface="メイリオ"/>
                <a:cs typeface="メイリオ"/>
              </a:rPr>
            </a:br>
            <a:r>
              <a:rPr lang="ja-JP" altLang="en-US" b="1" dirty="0">
                <a:latin typeface="メイリオ"/>
                <a:ea typeface="メイリオ"/>
                <a:cs typeface="メイリオ"/>
              </a:rPr>
              <a:t>創造的復興教育</a:t>
            </a:r>
            <a:endParaRPr lang="en-US" altLang="ja-JP" b="1" dirty="0">
              <a:latin typeface="メイリオ"/>
              <a:ea typeface="メイリオ"/>
              <a:cs typeface="メイリオ"/>
            </a:endParaRPr>
          </a:p>
          <a:p>
            <a:pPr marL="615950" lvl="1" indent="-342900">
              <a:buClr>
                <a:schemeClr val="accent1"/>
              </a:buClr>
              <a:buFont typeface="+mj-lt"/>
              <a:buAutoNum type="arabicPeriod"/>
            </a:pPr>
            <a:r>
              <a:rPr lang="ja-JP" altLang="en-US" b="1" dirty="0">
                <a:latin typeface="メイリオ"/>
                <a:ea typeface="メイリオ"/>
                <a:cs typeface="メイリオ"/>
              </a:rPr>
              <a:t>ソーシャル・プロデューサーの育成</a:t>
            </a:r>
            <a:endParaRPr lang="en-US" altLang="ja-JP" b="1" dirty="0">
              <a:latin typeface="メイリオ"/>
              <a:ea typeface="メイリオ"/>
              <a:cs typeface="メイリオ"/>
            </a:endParaRPr>
          </a:p>
        </p:txBody>
      </p:sp>
      <p:sp>
        <p:nvSpPr>
          <p:cNvPr id="13" name="角丸四角形 12"/>
          <p:cNvSpPr/>
          <p:nvPr/>
        </p:nvSpPr>
        <p:spPr>
          <a:xfrm>
            <a:off x="6164285" y="2853802"/>
            <a:ext cx="5939998" cy="3743710"/>
          </a:xfrm>
          <a:prstGeom prst="roundRect">
            <a:avLst>
              <a:gd name="adj" fmla="val 4488"/>
            </a:avLst>
          </a:prstGeom>
          <a:solidFill>
            <a:schemeClr val="accent4">
              <a:lumMod val="20000"/>
              <a:lumOff val="80000"/>
            </a:schemeClr>
          </a:solidFill>
          <a:ln>
            <a:solidFill>
              <a:srgbClr val="FFFFFF"/>
            </a:solidFill>
          </a:ln>
        </p:spPr>
        <p:style>
          <a:lnRef idx="2">
            <a:schemeClr val="accent4"/>
          </a:lnRef>
          <a:fillRef idx="1">
            <a:schemeClr val="lt1"/>
          </a:fillRef>
          <a:effectRef idx="0">
            <a:schemeClr val="accent4"/>
          </a:effectRef>
          <a:fontRef idx="minor">
            <a:schemeClr val="dk1"/>
          </a:fontRef>
        </p:style>
        <p:txBody>
          <a:bodyPr lIns="36000" rIns="36000" rtlCol="0" anchor="t"/>
          <a:lstStyle/>
          <a:p>
            <a:pPr marL="285750" indent="-285750">
              <a:buClr>
                <a:schemeClr val="accent4"/>
              </a:buClr>
              <a:buFont typeface="Wingdings" charset="2"/>
              <a:buChar char="l"/>
            </a:pPr>
            <a:r>
              <a:rPr lang="ja-JP" altLang="en-US" b="1" dirty="0">
                <a:latin typeface="メイリオ"/>
                <a:ea typeface="メイリオ"/>
                <a:cs typeface="メイリオ"/>
              </a:rPr>
              <a:t>医療</a:t>
            </a:r>
            <a:endParaRPr lang="en-US" altLang="ja-JP" b="1" dirty="0">
              <a:latin typeface="メイリオ"/>
              <a:ea typeface="メイリオ"/>
              <a:cs typeface="メイリオ"/>
            </a:endParaRPr>
          </a:p>
          <a:p>
            <a:pPr marL="615950" lvl="1" indent="-342900">
              <a:buClr>
                <a:schemeClr val="accent4"/>
              </a:buClr>
              <a:buFont typeface="+mj-lt"/>
              <a:buAutoNum type="arabicPeriod"/>
            </a:pPr>
            <a:r>
              <a:rPr lang="ja-JP" altLang="en-US" b="1" dirty="0">
                <a:latin typeface="メイリオ"/>
                <a:ea typeface="メイリオ"/>
                <a:cs typeface="メイリオ"/>
              </a:rPr>
              <a:t>がん対策基本法</a:t>
            </a:r>
            <a:endParaRPr lang="en-US" altLang="ja-JP" b="1" dirty="0">
              <a:latin typeface="メイリオ"/>
              <a:ea typeface="メイリオ"/>
              <a:cs typeface="メイリオ"/>
            </a:endParaRPr>
          </a:p>
          <a:p>
            <a:pPr marL="615950" lvl="1" indent="-342900">
              <a:buClr>
                <a:schemeClr val="accent4"/>
              </a:buClr>
              <a:buFont typeface="+mj-lt"/>
              <a:buAutoNum type="arabicPeriod"/>
            </a:pPr>
            <a:r>
              <a:rPr lang="ja-JP" altLang="en-US" b="1" dirty="0">
                <a:latin typeface="メイリオ"/>
                <a:ea typeface="メイリオ"/>
                <a:cs typeface="メイリオ"/>
              </a:rPr>
              <a:t>医療危機打開（福島県立大野病院事件、患者たらい回し）</a:t>
            </a:r>
            <a:endParaRPr lang="en-US" altLang="ja-JP" b="1" dirty="0">
              <a:latin typeface="メイリオ"/>
              <a:ea typeface="メイリオ"/>
              <a:cs typeface="メイリオ"/>
            </a:endParaRPr>
          </a:p>
          <a:p>
            <a:pPr marL="615950" lvl="1" indent="-342900">
              <a:buClr>
                <a:schemeClr val="accent4"/>
              </a:buClr>
              <a:buFont typeface="+mj-lt"/>
              <a:buAutoNum type="arabicPeriod"/>
            </a:pPr>
            <a:r>
              <a:rPr lang="ja-JP" altLang="en-US" b="1" dirty="0">
                <a:latin typeface="メイリオ"/>
                <a:ea typeface="メイリオ"/>
                <a:cs typeface="メイリオ"/>
              </a:rPr>
              <a:t>医師増員</a:t>
            </a:r>
            <a:endParaRPr lang="en-US" altLang="ja-JP" b="1" dirty="0">
              <a:latin typeface="メイリオ"/>
              <a:ea typeface="メイリオ"/>
              <a:cs typeface="メイリオ"/>
            </a:endParaRPr>
          </a:p>
          <a:p>
            <a:pPr marL="615950" lvl="1" indent="-342900">
              <a:buClr>
                <a:schemeClr val="accent4"/>
              </a:buClr>
              <a:buFont typeface="+mj-lt"/>
              <a:buAutoNum type="arabicPeriod"/>
            </a:pPr>
            <a:r>
              <a:rPr lang="ja-JP" altLang="en-US" b="1" dirty="0">
                <a:latin typeface="メイリオ"/>
                <a:ea typeface="メイリオ"/>
                <a:cs typeface="メイリオ"/>
              </a:rPr>
              <a:t>大学病院経営改革</a:t>
            </a:r>
            <a:endParaRPr lang="en-US" altLang="ja-JP" b="1" dirty="0">
              <a:latin typeface="メイリオ"/>
              <a:ea typeface="メイリオ"/>
              <a:cs typeface="メイリオ"/>
            </a:endParaRPr>
          </a:p>
          <a:p>
            <a:pPr marL="615950" lvl="1" indent="-342900">
              <a:buClr>
                <a:schemeClr val="accent4"/>
              </a:buClr>
              <a:buFont typeface="+mj-lt"/>
              <a:buAutoNum type="arabicPeriod"/>
            </a:pPr>
            <a:r>
              <a:rPr lang="ja-JP" altLang="en-US" b="1" dirty="0">
                <a:latin typeface="メイリオ"/>
                <a:ea typeface="メイリオ"/>
                <a:cs typeface="メイリオ"/>
              </a:rPr>
              <a:t>内閣官房医療イノベーション推進室創設</a:t>
            </a:r>
            <a:endParaRPr lang="en-US" altLang="ja-JP" b="1" dirty="0">
              <a:latin typeface="メイリオ"/>
              <a:ea typeface="メイリオ"/>
              <a:cs typeface="メイリオ"/>
            </a:endParaRPr>
          </a:p>
          <a:p>
            <a:pPr marL="615950" lvl="1" indent="-342900">
              <a:buClr>
                <a:schemeClr val="accent4"/>
              </a:buClr>
              <a:buFont typeface="+mj-lt"/>
              <a:buAutoNum type="arabicPeriod"/>
            </a:pPr>
            <a:r>
              <a:rPr lang="ja-JP" altLang="en-US" b="1" dirty="0">
                <a:latin typeface="メイリオ"/>
                <a:ea typeface="メイリオ"/>
                <a:cs typeface="メイリオ"/>
              </a:rPr>
              <a:t>医療イノベーション五ヵ年計画</a:t>
            </a:r>
            <a:br>
              <a:rPr lang="en-US" altLang="ja-JP" b="1" dirty="0">
                <a:latin typeface="メイリオ"/>
                <a:ea typeface="メイリオ"/>
                <a:cs typeface="メイリオ"/>
              </a:rPr>
            </a:br>
            <a:r>
              <a:rPr lang="ja-JP" altLang="en-US" b="1" dirty="0">
                <a:latin typeface="メイリオ"/>
                <a:ea typeface="メイリオ"/>
                <a:cs typeface="メイリオ"/>
              </a:rPr>
              <a:t>（再生医療・個別化医療）</a:t>
            </a:r>
            <a:endParaRPr lang="en-US" altLang="ja-JP" b="1" dirty="0">
              <a:latin typeface="メイリオ"/>
              <a:ea typeface="メイリオ"/>
              <a:cs typeface="メイリオ"/>
            </a:endParaRPr>
          </a:p>
          <a:p>
            <a:pPr marL="615950" lvl="1" indent="-342900">
              <a:buClr>
                <a:schemeClr val="accent4"/>
              </a:buClr>
              <a:buFont typeface="+mj-lt"/>
              <a:buAutoNum type="arabicPeriod"/>
            </a:pPr>
            <a:r>
              <a:rPr lang="en-US" altLang="ja-JP" b="1" dirty="0">
                <a:latin typeface="メイリオ"/>
                <a:ea typeface="メイリオ"/>
                <a:cs typeface="メイリオ"/>
              </a:rPr>
              <a:t>AMED</a:t>
            </a:r>
            <a:r>
              <a:rPr lang="ja-JP" altLang="en-US" b="1" dirty="0">
                <a:latin typeface="メイリオ"/>
                <a:ea typeface="メイリオ"/>
                <a:cs typeface="メイリオ"/>
              </a:rPr>
              <a:t>　独立行政法人日本医療研究開発機構</a:t>
            </a:r>
            <a:br>
              <a:rPr lang="en-US" altLang="ja-JP" b="1" dirty="0">
                <a:latin typeface="メイリオ"/>
                <a:ea typeface="メイリオ"/>
                <a:cs typeface="メイリオ"/>
              </a:rPr>
            </a:br>
            <a:r>
              <a:rPr lang="ja-JP" altLang="en-US" b="1" dirty="0">
                <a:latin typeface="メイリオ"/>
                <a:ea typeface="メイリオ"/>
                <a:cs typeface="メイリオ"/>
              </a:rPr>
              <a:t>立ち上げ</a:t>
            </a:r>
            <a:endParaRPr lang="en-US" altLang="ja-JP" b="1" dirty="0">
              <a:latin typeface="メイリオ"/>
              <a:ea typeface="メイリオ"/>
              <a:cs typeface="メイリオ"/>
            </a:endParaRPr>
          </a:p>
          <a:p>
            <a:pPr marL="615950" lvl="1" indent="-342900">
              <a:buClr>
                <a:schemeClr val="accent4"/>
              </a:buClr>
              <a:buFont typeface="+mj-lt"/>
              <a:buAutoNum type="arabicPeriod"/>
            </a:pPr>
            <a:r>
              <a:rPr lang="ja-JP" altLang="en-US" b="1" dirty="0">
                <a:latin typeface="メイリオ"/>
                <a:ea typeface="メイリオ"/>
                <a:cs typeface="メイリオ"/>
              </a:rPr>
              <a:t>医薬品・医療機器法</a:t>
            </a:r>
            <a:endParaRPr lang="en-US" altLang="ja-JP" b="1" dirty="0">
              <a:latin typeface="メイリオ"/>
              <a:ea typeface="メイリオ"/>
              <a:cs typeface="メイリオ"/>
            </a:endParaRPr>
          </a:p>
          <a:p>
            <a:pPr marL="615950" lvl="1" indent="-342900">
              <a:buClr>
                <a:schemeClr val="accent4"/>
              </a:buClr>
              <a:buFont typeface="+mj-lt"/>
              <a:buAutoNum type="arabicPeriod"/>
            </a:pPr>
            <a:r>
              <a:rPr lang="ja-JP" altLang="en-US" b="1" dirty="0">
                <a:latin typeface="メイリオ"/>
                <a:ea typeface="メイリオ"/>
                <a:cs typeface="メイリオ"/>
              </a:rPr>
              <a:t>再生医療推進法、再生医療安全確保法</a:t>
            </a:r>
            <a:endParaRPr lang="en-US" altLang="ja-JP" b="1" dirty="0">
              <a:latin typeface="メイリオ"/>
              <a:ea typeface="メイリオ"/>
              <a:cs typeface="メイリオ"/>
            </a:endParaRPr>
          </a:p>
        </p:txBody>
      </p:sp>
    </p:spTree>
    <p:extLst>
      <p:ext uri="{BB962C8B-B14F-4D97-AF65-F5344CB8AC3E}">
        <p14:creationId xmlns:p14="http://schemas.microsoft.com/office/powerpoint/2010/main" val="2829031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53902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672303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67699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4275734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477968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0027688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890077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5339609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0714967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81692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6</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携わった「創造」　　</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9" name="角丸四角形 8"/>
          <p:cNvSpPr/>
          <p:nvPr/>
        </p:nvSpPr>
        <p:spPr>
          <a:xfrm>
            <a:off x="887523" y="942530"/>
            <a:ext cx="10393054" cy="1678780"/>
          </a:xfrm>
          <a:prstGeom prst="roundRect">
            <a:avLst>
              <a:gd name="adj" fmla="val 4488"/>
            </a:avLst>
          </a:prstGeom>
          <a:solidFill>
            <a:schemeClr val="accent2">
              <a:lumMod val="20000"/>
              <a:lumOff val="80000"/>
            </a:schemeClr>
          </a:solidFill>
          <a:ln>
            <a:solidFill>
              <a:srgbClr val="FFFFFF"/>
            </a:solidFill>
          </a:ln>
        </p:spPr>
        <p:style>
          <a:lnRef idx="2">
            <a:schemeClr val="accent2"/>
          </a:lnRef>
          <a:fillRef idx="1">
            <a:schemeClr val="lt1"/>
          </a:fillRef>
          <a:effectRef idx="0">
            <a:schemeClr val="accent2"/>
          </a:effectRef>
          <a:fontRef idx="minor">
            <a:schemeClr val="dk1"/>
          </a:fontRef>
        </p:style>
        <p:txBody>
          <a:bodyPr lIns="36000" rIns="36000" rtlCol="0" anchor="t"/>
          <a:lstStyle/>
          <a:p>
            <a:pPr marL="285750" indent="-285750">
              <a:buClr>
                <a:schemeClr val="accent2"/>
              </a:buClr>
              <a:buFont typeface="Wingdings" charset="2"/>
              <a:buChar char="l"/>
            </a:pPr>
            <a:r>
              <a:rPr lang="ja-JP" altLang="en-US" b="1" dirty="0">
                <a:latin typeface="メイリオ"/>
                <a:ea typeface="メイリオ"/>
                <a:cs typeface="メイリオ"/>
              </a:rPr>
              <a:t>アジア（中国・インド）</a:t>
            </a:r>
          </a:p>
          <a:p>
            <a:pPr marL="615950" lvl="1" indent="-342900">
              <a:buClr>
                <a:schemeClr val="accent2"/>
              </a:buClr>
              <a:buFont typeface="+mj-lt"/>
              <a:buAutoNum type="arabicPeriod"/>
            </a:pPr>
            <a:r>
              <a:rPr lang="ja-JP" altLang="en-US" b="1" dirty="0">
                <a:latin typeface="メイリオ"/>
                <a:ea typeface="メイリオ"/>
                <a:cs typeface="メイリオ"/>
              </a:rPr>
              <a:t>ＡＰＥＣ</a:t>
            </a:r>
          </a:p>
          <a:p>
            <a:pPr marL="615950" lvl="1" indent="-342900">
              <a:buClr>
                <a:schemeClr val="accent2"/>
              </a:buClr>
              <a:buFont typeface="+mj-lt"/>
              <a:buAutoNum type="arabicPeriod"/>
            </a:pPr>
            <a:r>
              <a:rPr lang="ja-JP" altLang="en-US" b="1" dirty="0">
                <a:latin typeface="メイリオ"/>
                <a:ea typeface="メイリオ"/>
                <a:cs typeface="メイリオ"/>
              </a:rPr>
              <a:t>中国の対外開放政策</a:t>
            </a:r>
          </a:p>
        </p:txBody>
      </p:sp>
      <p:sp>
        <p:nvSpPr>
          <p:cNvPr id="12" name="角丸四角形 11"/>
          <p:cNvSpPr/>
          <p:nvPr/>
        </p:nvSpPr>
        <p:spPr>
          <a:xfrm>
            <a:off x="887523" y="3069986"/>
            <a:ext cx="10393054" cy="3311342"/>
          </a:xfrm>
          <a:prstGeom prst="roundRect">
            <a:avLst>
              <a:gd name="adj" fmla="val 4488"/>
            </a:avLst>
          </a:prstGeom>
          <a:solidFill>
            <a:schemeClr val="accent5">
              <a:lumMod val="20000"/>
              <a:lumOff val="80000"/>
            </a:schemeClr>
          </a:solidFill>
          <a:ln>
            <a:solidFill>
              <a:srgbClr val="FFFFFF"/>
            </a:solidFill>
          </a:ln>
        </p:spPr>
        <p:style>
          <a:lnRef idx="2">
            <a:schemeClr val="accent5"/>
          </a:lnRef>
          <a:fillRef idx="1">
            <a:schemeClr val="lt1"/>
          </a:fillRef>
          <a:effectRef idx="0">
            <a:schemeClr val="accent5"/>
          </a:effectRef>
          <a:fontRef idx="minor">
            <a:schemeClr val="dk1"/>
          </a:fontRef>
        </p:style>
        <p:txBody>
          <a:bodyPr lIns="36000" rIns="36000" rtlCol="0" anchor="t"/>
          <a:lstStyle/>
          <a:p>
            <a:pPr marL="285750" indent="-285750">
              <a:buClr>
                <a:schemeClr val="accent5"/>
              </a:buClr>
              <a:buFont typeface="Wingdings" charset="2"/>
              <a:buChar char="l"/>
            </a:pPr>
            <a:r>
              <a:rPr lang="ja-JP" altLang="en-US" b="1" dirty="0">
                <a:latin typeface="メイリオ"/>
                <a:ea typeface="メイリオ"/>
                <a:cs typeface="メイリオ"/>
              </a:rPr>
              <a:t>サッカー・野球・オリパラ　　　</a:t>
            </a:r>
          </a:p>
          <a:p>
            <a:pPr marL="615950" lvl="1" indent="-342900">
              <a:buClr>
                <a:schemeClr val="accent5"/>
              </a:buClr>
              <a:buFont typeface="+mj-lt"/>
              <a:buAutoNum type="arabicPeriod"/>
            </a:pPr>
            <a:r>
              <a:rPr lang="en-US" altLang="ja-JP" b="1" dirty="0">
                <a:latin typeface="メイリオ"/>
                <a:ea typeface="メイリオ"/>
                <a:cs typeface="メイリオ"/>
              </a:rPr>
              <a:t>J</a:t>
            </a:r>
            <a:r>
              <a:rPr lang="ja-JP" altLang="en-US" b="1" dirty="0">
                <a:latin typeface="メイリオ"/>
                <a:ea typeface="メイリオ"/>
                <a:cs typeface="メイリオ"/>
              </a:rPr>
              <a:t>リーグ </a:t>
            </a:r>
            <a:r>
              <a:rPr lang="en-US" altLang="ja-JP" b="1" dirty="0">
                <a:latin typeface="メイリオ"/>
                <a:ea typeface="メイリオ"/>
                <a:cs typeface="メイリオ"/>
              </a:rPr>
              <a:t>36</a:t>
            </a:r>
            <a:r>
              <a:rPr lang="ja-JP" altLang="en-US" b="1" dirty="0">
                <a:latin typeface="メイリオ"/>
                <a:ea typeface="メイリオ"/>
                <a:cs typeface="メイリオ"/>
              </a:rPr>
              <a:t>都道府県</a:t>
            </a:r>
            <a:r>
              <a:rPr lang="en-US" altLang="ja-JP" b="1" dirty="0">
                <a:latin typeface="メイリオ"/>
                <a:ea typeface="メイリオ"/>
                <a:cs typeface="メイリオ"/>
              </a:rPr>
              <a:t>52</a:t>
            </a:r>
            <a:r>
              <a:rPr lang="ja-JP" altLang="en-US" b="1" dirty="0">
                <a:latin typeface="メイリオ"/>
                <a:ea typeface="メイリオ"/>
                <a:cs typeface="メイリオ"/>
              </a:rPr>
              <a:t>クラブ立ち上げ</a:t>
            </a:r>
          </a:p>
          <a:p>
            <a:pPr marL="615950" lvl="1" indent="-342900">
              <a:buClr>
                <a:schemeClr val="accent5"/>
              </a:buClr>
              <a:buFont typeface="+mj-lt"/>
              <a:buAutoNum type="arabicPeriod"/>
            </a:pPr>
            <a:r>
              <a:rPr lang="en-US" altLang="ja-JP" b="1" dirty="0">
                <a:latin typeface="メイリオ"/>
                <a:ea typeface="メイリオ"/>
                <a:cs typeface="メイリオ"/>
              </a:rPr>
              <a:t>SCIX</a:t>
            </a:r>
            <a:r>
              <a:rPr lang="ja-JP" altLang="en-US" b="1" dirty="0">
                <a:latin typeface="メイリオ"/>
                <a:ea typeface="メイリオ"/>
                <a:cs typeface="メイリオ"/>
              </a:rPr>
              <a:t>創設　スポーツ・コミュニティ</a:t>
            </a:r>
          </a:p>
          <a:p>
            <a:pPr marL="615950" lvl="1" indent="-342900">
              <a:buClr>
                <a:schemeClr val="accent5"/>
              </a:buClr>
              <a:buFont typeface="+mj-lt"/>
              <a:buAutoNum type="arabicPeriod"/>
            </a:pPr>
            <a:r>
              <a:rPr lang="en-US" altLang="ja-JP" b="1" dirty="0">
                <a:latin typeface="メイリオ"/>
                <a:ea typeface="メイリオ"/>
                <a:cs typeface="メイリオ"/>
              </a:rPr>
              <a:t>2002</a:t>
            </a:r>
            <a:r>
              <a:rPr lang="ja-JP" altLang="en-US" b="1" dirty="0">
                <a:latin typeface="メイリオ"/>
                <a:ea typeface="メイリオ"/>
                <a:cs typeface="メイリオ"/>
              </a:rPr>
              <a:t>年サッカーワールドカップ招致・開催成功</a:t>
            </a:r>
          </a:p>
          <a:p>
            <a:pPr marL="615950" lvl="1" indent="-342900">
              <a:buClr>
                <a:schemeClr val="accent5"/>
              </a:buClr>
              <a:buFont typeface="+mj-lt"/>
              <a:buAutoNum type="arabicPeriod"/>
            </a:pPr>
            <a:r>
              <a:rPr lang="ja-JP" altLang="en-US" b="1" dirty="0">
                <a:latin typeface="メイリオ"/>
                <a:ea typeface="メイリオ"/>
                <a:cs typeface="メイリオ"/>
              </a:rPr>
              <a:t>２リーグ</a:t>
            </a:r>
            <a:r>
              <a:rPr lang="en-US" altLang="ja-JP" b="1" dirty="0">
                <a:latin typeface="メイリオ"/>
                <a:ea typeface="メイリオ"/>
                <a:cs typeface="メイリオ"/>
              </a:rPr>
              <a:t>12</a:t>
            </a:r>
            <a:r>
              <a:rPr lang="ja-JP" altLang="en-US" b="1" dirty="0">
                <a:latin typeface="メイリオ"/>
                <a:ea typeface="メイリオ"/>
                <a:cs typeface="メイリオ"/>
              </a:rPr>
              <a:t>球団維持ストライキ勝利</a:t>
            </a:r>
          </a:p>
          <a:p>
            <a:pPr marL="615950" lvl="1" indent="-342900">
              <a:buClr>
                <a:schemeClr val="accent5"/>
              </a:buClr>
              <a:buFont typeface="+mj-lt"/>
              <a:buAutoNum type="arabicPeriod"/>
            </a:pPr>
            <a:r>
              <a:rPr lang="ja-JP" altLang="en-US" b="1" dirty="0">
                <a:latin typeface="メイリオ"/>
                <a:ea typeface="メイリオ"/>
                <a:cs typeface="メイリオ"/>
              </a:rPr>
              <a:t>楽天野球団創設</a:t>
            </a:r>
          </a:p>
          <a:p>
            <a:pPr marL="615950" lvl="1" indent="-342900">
              <a:buClr>
                <a:schemeClr val="accent5"/>
              </a:buClr>
              <a:buFont typeface="+mj-lt"/>
              <a:buAutoNum type="arabicPeriod"/>
            </a:pPr>
            <a:r>
              <a:rPr lang="ja-JP" altLang="en-US" b="1" dirty="0">
                <a:latin typeface="メイリオ"/>
                <a:ea typeface="メイリオ"/>
                <a:cs typeface="メイリオ"/>
              </a:rPr>
              <a:t>ロンドンオリンピック凱旋５０万人パレード</a:t>
            </a:r>
          </a:p>
          <a:p>
            <a:pPr marL="615950" lvl="1" indent="-342900">
              <a:buClr>
                <a:schemeClr val="accent5"/>
              </a:buClr>
              <a:buFont typeface="+mj-lt"/>
              <a:buAutoNum type="arabicPeriod"/>
            </a:pPr>
            <a:r>
              <a:rPr lang="en-US" altLang="ja-JP" b="1" dirty="0">
                <a:latin typeface="メイリオ"/>
                <a:ea typeface="メイリオ"/>
                <a:cs typeface="メイリオ"/>
              </a:rPr>
              <a:t>2020</a:t>
            </a:r>
            <a:r>
              <a:rPr lang="ja-JP" altLang="en-US" b="1" dirty="0">
                <a:latin typeface="メイリオ"/>
                <a:ea typeface="メイリオ"/>
                <a:cs typeface="メイリオ"/>
              </a:rPr>
              <a:t>年東京オリンピック・パラリンピック招致成功</a:t>
            </a:r>
          </a:p>
          <a:p>
            <a:pPr marL="615950" lvl="1" indent="-342900">
              <a:buClr>
                <a:schemeClr val="accent5"/>
              </a:buClr>
              <a:buFont typeface="+mj-lt"/>
              <a:buAutoNum type="arabicPeriod"/>
            </a:pPr>
            <a:r>
              <a:rPr lang="en-US" altLang="ja-JP" b="1" dirty="0">
                <a:latin typeface="メイリオ"/>
                <a:ea typeface="メイリオ"/>
                <a:cs typeface="メイリオ"/>
              </a:rPr>
              <a:t>2022</a:t>
            </a:r>
            <a:r>
              <a:rPr lang="ja-JP" altLang="en-US" b="1" dirty="0">
                <a:latin typeface="メイリオ"/>
                <a:ea typeface="メイリオ"/>
                <a:cs typeface="メイリオ"/>
              </a:rPr>
              <a:t>年サッカーワールドカップ招致失敗</a:t>
            </a:r>
          </a:p>
          <a:p>
            <a:pPr marL="615950" lvl="1" indent="-342900">
              <a:buClr>
                <a:schemeClr val="accent5"/>
              </a:buClr>
              <a:buFont typeface="+mj-lt"/>
              <a:buAutoNum type="arabicPeriod"/>
            </a:pPr>
            <a:r>
              <a:rPr lang="en-US" altLang="ja-JP" b="1" dirty="0">
                <a:latin typeface="メイリオ"/>
                <a:ea typeface="メイリオ"/>
                <a:cs typeface="メイリオ"/>
              </a:rPr>
              <a:t>2012</a:t>
            </a:r>
            <a:r>
              <a:rPr lang="ja-JP" altLang="en-US" b="1" dirty="0">
                <a:latin typeface="メイリオ"/>
                <a:ea typeface="メイリオ"/>
                <a:cs typeface="メイリオ"/>
              </a:rPr>
              <a:t>年Ｕ２０サッカーワールドカップ招致・開催成功</a:t>
            </a:r>
          </a:p>
          <a:p>
            <a:pPr marL="615950" lvl="1" indent="-342900">
              <a:buClr>
                <a:schemeClr val="accent5"/>
              </a:buClr>
              <a:buFont typeface="+mj-lt"/>
              <a:buAutoNum type="arabicPeriod"/>
            </a:pPr>
            <a:r>
              <a:rPr lang="ja-JP" altLang="en-US" b="1" dirty="0">
                <a:latin typeface="メイリオ"/>
                <a:ea typeface="メイリオ"/>
                <a:cs typeface="メイリオ"/>
              </a:rPr>
              <a:t>国立競技場建て替え</a:t>
            </a:r>
          </a:p>
          <a:p>
            <a:pPr marL="531813" lvl="1" indent="-258763">
              <a:buClr>
                <a:schemeClr val="accent5"/>
              </a:buClr>
              <a:buFont typeface="Wingdings" charset="2"/>
              <a:buChar char="l"/>
            </a:pPr>
            <a:endParaRPr lang="ja-JP" altLang="en-US" b="1" dirty="0">
              <a:latin typeface="メイリオ"/>
              <a:ea typeface="メイリオ"/>
              <a:cs typeface="メイリオ"/>
            </a:endParaRPr>
          </a:p>
        </p:txBody>
      </p:sp>
    </p:spTree>
    <p:extLst>
      <p:ext uri="{BB962C8B-B14F-4D97-AF65-F5344CB8AC3E}">
        <p14:creationId xmlns:p14="http://schemas.microsoft.com/office/powerpoint/2010/main" val="3200647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985816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941189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029468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99631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654488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524536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655551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747087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477522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544279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7</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学習定着率</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pic>
        <p:nvPicPr>
          <p:cNvPr id="7" name="図 6"/>
          <p:cNvPicPr>
            <a:picLocks noChangeAspect="1"/>
          </p:cNvPicPr>
          <p:nvPr/>
        </p:nvPicPr>
        <p:blipFill rotWithShape="1">
          <a:blip r:embed="rId2"/>
          <a:srcRect t="5776" b="4730"/>
          <a:stretch/>
        </p:blipFill>
        <p:spPr>
          <a:xfrm>
            <a:off x="2279576" y="820972"/>
            <a:ext cx="7620148" cy="5733974"/>
          </a:xfrm>
          <a:prstGeom prst="rect">
            <a:avLst/>
          </a:prstGeom>
        </p:spPr>
      </p:pic>
    </p:spTree>
    <p:extLst>
      <p:ext uri="{BB962C8B-B14F-4D97-AF65-F5344CB8AC3E}">
        <p14:creationId xmlns:p14="http://schemas.microsoft.com/office/powerpoint/2010/main" val="3631338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4173556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567141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6810877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540132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9404670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409706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833160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569452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303443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215670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8</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課題：ソーシャル・イノベーションとは？</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0" y="961201"/>
            <a:ext cx="11748209" cy="4580741"/>
          </a:xfrm>
          <a:prstGeom prst="rect">
            <a:avLst/>
          </a:prstGeom>
        </p:spPr>
        <p:txBody>
          <a:bodyPr wrap="square">
            <a:spAutoFit/>
          </a:bodyPr>
          <a:lstStyle/>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定義</a:t>
            </a:r>
          </a:p>
          <a:p>
            <a:pPr marL="914400" lvl="1" indent="-457200">
              <a:lnSpc>
                <a:spcPct val="150000"/>
              </a:lnSpc>
              <a:buClr>
                <a:srgbClr val="FF6600"/>
              </a:buClr>
              <a:buFont typeface="Wingdings" charset="2"/>
              <a:buChar char="ü"/>
            </a:pPr>
            <a:r>
              <a:rPr lang="ja-JP" altLang="en-US" sz="2800" dirty="0">
                <a:latin typeface="メイリオ"/>
                <a:ea typeface="メイリオ"/>
                <a:cs typeface="メイリオ"/>
              </a:rPr>
              <a:t>１４０字　　　</a:t>
            </a:r>
          </a:p>
          <a:p>
            <a:pPr marL="914400" lvl="1" indent="-457200">
              <a:lnSpc>
                <a:spcPct val="150000"/>
              </a:lnSpc>
              <a:buClr>
                <a:srgbClr val="FF6600"/>
              </a:buClr>
              <a:buFont typeface="Wingdings" charset="2"/>
              <a:buChar char="ü"/>
            </a:pPr>
            <a:r>
              <a:rPr lang="ja-JP" altLang="en-US" sz="2800" dirty="0">
                <a:latin typeface="メイリオ"/>
                <a:ea typeface="メイリオ"/>
                <a:cs typeface="メイリオ"/>
              </a:rPr>
              <a:t>特徴的キーワード　</a:t>
            </a:r>
          </a:p>
          <a:p>
            <a:pPr marL="914400" lvl="1" indent="-457200">
              <a:lnSpc>
                <a:spcPct val="150000"/>
              </a:lnSpc>
              <a:buClr>
                <a:srgbClr val="FF6600"/>
              </a:buClr>
              <a:buFont typeface="Wingdings" charset="2"/>
              <a:buChar char="ü"/>
            </a:pPr>
            <a:r>
              <a:rPr lang="ja-JP" altLang="en-US" sz="2800" dirty="0">
                <a:latin typeface="メイリオ"/>
                <a:ea typeface="メイリオ"/>
                <a:cs typeface="メイリオ"/>
              </a:rPr>
              <a:t>３１字</a:t>
            </a:r>
          </a:p>
          <a:p>
            <a:pPr marL="342900" indent="-342900">
              <a:lnSpc>
                <a:spcPct val="150000"/>
              </a:lnSpc>
              <a:buClr>
                <a:srgbClr val="FF6600"/>
              </a:buClr>
              <a:buFont typeface="Wingdings" charset="2"/>
              <a:buChar char="l"/>
            </a:pPr>
            <a:endParaRPr lang="ja-JP" altLang="en-US" sz="2800" dirty="0">
              <a:latin typeface="メイリオ"/>
              <a:ea typeface="メイリオ"/>
              <a:cs typeface="メイリオ"/>
            </a:endParaRPr>
          </a:p>
          <a:p>
            <a:pPr marL="342900" indent="-342900">
              <a:lnSpc>
                <a:spcPct val="150000"/>
              </a:lnSpc>
              <a:buClr>
                <a:srgbClr val="FF6600"/>
              </a:buClr>
              <a:buFont typeface="Wingdings" charset="2"/>
              <a:buChar char="l"/>
            </a:pPr>
            <a:r>
              <a:rPr lang="ja-JP" altLang="en-US" sz="2800" dirty="0">
                <a:latin typeface="メイリオ"/>
                <a:ea typeface="メイリオ"/>
                <a:cs typeface="メイリオ"/>
              </a:rPr>
              <a:t>代表例</a:t>
            </a:r>
          </a:p>
          <a:p>
            <a:pPr marL="914400" lvl="1" indent="-457200">
              <a:lnSpc>
                <a:spcPct val="150000"/>
              </a:lnSpc>
              <a:buClr>
                <a:srgbClr val="FF6600"/>
              </a:buClr>
              <a:buFont typeface="Wingdings" charset="2"/>
              <a:buChar char="ü"/>
            </a:pPr>
            <a:r>
              <a:rPr lang="ja-JP" altLang="en-US" sz="2800" dirty="0">
                <a:latin typeface="メイリオ"/>
                <a:ea typeface="メイリオ"/>
                <a:cs typeface="メイリオ"/>
              </a:rPr>
              <a:t>３つ</a:t>
            </a:r>
          </a:p>
        </p:txBody>
      </p:sp>
    </p:spTree>
    <p:extLst>
      <p:ext uri="{BB962C8B-B14F-4D97-AF65-F5344CB8AC3E}">
        <p14:creationId xmlns:p14="http://schemas.microsoft.com/office/powerpoint/2010/main" val="1964757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610097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3703076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224347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15927527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890263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20929849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524571" y="428"/>
            <a:ext cx="9142857" cy="6857143"/>
          </a:xfrm>
          <a:prstGeom prst="rect">
            <a:avLst/>
          </a:prstGeom>
        </p:spPr>
      </p:pic>
    </p:spTree>
    <p:extLst>
      <p:ext uri="{BB962C8B-B14F-4D97-AF65-F5344CB8AC3E}">
        <p14:creationId xmlns:p14="http://schemas.microsoft.com/office/powerpoint/2010/main" val="3428948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p:cNvCxnSpPr/>
          <p:nvPr/>
        </p:nvCxnSpPr>
        <p:spPr bwMode="auto">
          <a:xfrm>
            <a:off x="-1" y="3499779"/>
            <a:ext cx="12192001" cy="0"/>
          </a:xfrm>
          <a:prstGeom prst="line">
            <a:avLst/>
          </a:prstGeom>
          <a:noFill/>
          <a:ln w="12700" cmpd="sng" algn="ctr">
            <a:gradFill flip="none" rotWithShape="1">
              <a:gsLst>
                <a:gs pos="0">
                  <a:schemeClr val="bg1"/>
                </a:gs>
                <a:gs pos="100000">
                  <a:schemeClr val="bg1"/>
                </a:gs>
                <a:gs pos="50000">
                  <a:schemeClr val="tx1"/>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6" name="コンテンツ プレースホルダー 2"/>
          <p:cNvSpPr txBox="1">
            <a:spLocks/>
          </p:cNvSpPr>
          <p:nvPr/>
        </p:nvSpPr>
        <p:spPr>
          <a:xfrm>
            <a:off x="0" y="269879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800" spc="600" dirty="0">
                <a:latin typeface="メイリオ"/>
                <a:ea typeface="メイリオ"/>
                <a:cs typeface="メイリオ"/>
              </a:rPr>
              <a:t>質疑応答</a:t>
            </a:r>
          </a:p>
        </p:txBody>
      </p:sp>
      <p:sp>
        <p:nvSpPr>
          <p:cNvPr id="8" name="フッター プレースホルダー 7"/>
          <p:cNvSpPr>
            <a:spLocks noGrp="1"/>
          </p:cNvSpPr>
          <p:nvPr>
            <p:ph type="ftr" sz="quarter" idx="3"/>
          </p:nvPr>
        </p:nvSpPr>
        <p:spPr/>
        <p:txBody>
          <a:bodyPr/>
          <a:lstStyle/>
          <a:p>
            <a:r>
              <a:rPr lang="ja-JP" altLang="en-US" dirty="0">
                <a:latin typeface="メイリオ"/>
                <a:ea typeface="メイリオ"/>
                <a:cs typeface="メイリオ"/>
              </a:rPr>
              <a:t>政策メディア研究科教授</a:t>
            </a:r>
            <a:r>
              <a:rPr lang="en-US" altLang="ja-JP" dirty="0">
                <a:latin typeface="メイリオ"/>
                <a:ea typeface="メイリオ"/>
                <a:cs typeface="メイリオ"/>
              </a:rPr>
              <a:t> </a:t>
            </a:r>
            <a:r>
              <a:rPr lang="ja-JP" altLang="en-US" dirty="0">
                <a:latin typeface="メイリオ"/>
                <a:ea typeface="メイリオ"/>
                <a:cs typeface="メイリオ"/>
              </a:rPr>
              <a:t>鈴木寛</a:t>
            </a:r>
          </a:p>
        </p:txBody>
      </p:sp>
      <p:sp>
        <p:nvSpPr>
          <p:cNvPr id="9" name="スライド番号プレースホルダー 8"/>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87</a:t>
            </a:fld>
            <a:endParaRPr kumimoji="1" lang="ja-JP" altLang="en-US">
              <a:latin typeface="メイリオ"/>
              <a:ea typeface="メイリオ"/>
              <a:cs typeface="メイリオ"/>
            </a:endParaRPr>
          </a:p>
        </p:txBody>
      </p:sp>
    </p:spTree>
    <p:extLst>
      <p:ext uri="{BB962C8B-B14F-4D97-AF65-F5344CB8AC3E}">
        <p14:creationId xmlns:p14="http://schemas.microsoft.com/office/powerpoint/2010/main" val="28097881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88</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授業・ワークアウトプット</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1" y="690330"/>
            <a:ext cx="11563798" cy="6078588"/>
          </a:xfrm>
          <a:prstGeom prst="rect">
            <a:avLst/>
          </a:prstGeom>
        </p:spPr>
        <p:txBody>
          <a:bodyPr wrap="square">
            <a:spAutoFit/>
          </a:bodyPr>
          <a:lstStyle/>
          <a:p>
            <a:pPr marL="342900" indent="-342900">
              <a:lnSpc>
                <a:spcPct val="130000"/>
              </a:lnSpc>
              <a:buClr>
                <a:srgbClr val="FF6600"/>
              </a:buClr>
              <a:buFont typeface="Wingdings" charset="2"/>
              <a:buChar char="l"/>
            </a:pPr>
            <a:r>
              <a:rPr lang="en-US" altLang="ja-JP" sz="2000" dirty="0">
                <a:latin typeface="メイリオ"/>
                <a:ea typeface="メイリオ"/>
                <a:cs typeface="メイリオ"/>
              </a:rPr>
              <a:t>9/29	</a:t>
            </a:r>
            <a:r>
              <a:rPr lang="ja-JP" altLang="en-US" sz="2000" dirty="0">
                <a:latin typeface="メイリオ"/>
                <a:ea typeface="メイリオ"/>
                <a:cs typeface="メイリオ"/>
              </a:rPr>
              <a:t>オリエンテーション</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en-US" altLang="ja-JP" sz="2000" dirty="0">
                <a:latin typeface="メイリオ"/>
                <a:ea typeface="メイリオ"/>
                <a:cs typeface="メイリオ"/>
              </a:rPr>
              <a:t>10/6	</a:t>
            </a:r>
            <a:r>
              <a:rPr lang="ja-JP" altLang="en-US" sz="2000" dirty="0">
                <a:latin typeface="メイリオ"/>
                <a:ea typeface="メイリオ"/>
                <a:cs typeface="メイリオ"/>
              </a:rPr>
              <a:t>講義１＆ワーク</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ja-JP" altLang="ja-JP" sz="2000" dirty="0">
                <a:latin typeface="メイリオ"/>
                <a:ea typeface="メイリオ"/>
                <a:cs typeface="メイリオ"/>
              </a:rPr>
              <a:t>1</a:t>
            </a:r>
            <a:r>
              <a:rPr lang="en-US" altLang="ja-JP" sz="2000" dirty="0">
                <a:latin typeface="メイリオ"/>
                <a:ea typeface="メイリオ"/>
                <a:cs typeface="メイリオ"/>
              </a:rPr>
              <a:t>0/13	SFC</a:t>
            </a:r>
            <a:r>
              <a:rPr lang="ja-JP" altLang="en-US" sz="2000" dirty="0">
                <a:latin typeface="メイリオ"/>
                <a:ea typeface="メイリオ"/>
                <a:cs typeface="メイリオ"/>
              </a:rPr>
              <a:t>卒業生の活躍 ＆ シェアプロ　</a:t>
            </a:r>
            <a:r>
              <a:rPr lang="en-US" altLang="ja-JP" sz="2000" dirty="0">
                <a:latin typeface="メイリオ"/>
                <a:ea typeface="メイリオ"/>
                <a:cs typeface="メイリオ"/>
              </a:rPr>
              <a:t>※</a:t>
            </a:r>
          </a:p>
          <a:p>
            <a:pPr marL="342900" indent="-342900">
              <a:lnSpc>
                <a:spcPct val="130000"/>
              </a:lnSpc>
              <a:buClr>
                <a:srgbClr val="FF6600"/>
              </a:buClr>
              <a:buFont typeface="Wingdings" charset="2"/>
              <a:buChar char="l"/>
            </a:pPr>
            <a:r>
              <a:rPr lang="en-US" altLang="ja-JP" sz="2000" dirty="0">
                <a:latin typeface="メイリオ"/>
                <a:ea typeface="メイリオ"/>
                <a:cs typeface="メイリオ"/>
              </a:rPr>
              <a:t>10/20	</a:t>
            </a:r>
            <a:r>
              <a:rPr lang="ja-JP" altLang="en-US" sz="2000" dirty="0">
                <a:latin typeface="メイリオ"/>
                <a:ea typeface="メイリオ"/>
                <a:cs typeface="メイリオ"/>
              </a:rPr>
              <a:t>講義２＆ワーク</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en-US" altLang="ja-JP" sz="2000" dirty="0">
                <a:latin typeface="メイリオ"/>
                <a:ea typeface="メイリオ"/>
                <a:cs typeface="メイリオ"/>
              </a:rPr>
              <a:t>10/27	DENTSU LAB TOKYO</a:t>
            </a:r>
            <a:r>
              <a:rPr lang="en-US" altLang="en-US" sz="2000" dirty="0">
                <a:latin typeface="メイリオ"/>
                <a:ea typeface="メイリオ"/>
                <a:cs typeface="メイリオ"/>
              </a:rPr>
              <a:t> </a:t>
            </a:r>
            <a:r>
              <a:rPr lang="ja-JP" altLang="en-US" sz="2000" dirty="0">
                <a:latin typeface="メイリオ"/>
                <a:ea typeface="メイリオ"/>
                <a:cs typeface="メイリオ"/>
              </a:rPr>
              <a:t>菅野薫さん</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ja-JP" altLang="ja-JP" sz="2000" dirty="0">
                <a:latin typeface="メイリオ"/>
                <a:ea typeface="メイリオ"/>
                <a:cs typeface="メイリオ"/>
              </a:rPr>
              <a:t>1</a:t>
            </a:r>
            <a:r>
              <a:rPr lang="en-US" altLang="ja-JP" sz="2000" dirty="0">
                <a:latin typeface="メイリオ"/>
                <a:ea typeface="メイリオ"/>
                <a:cs typeface="メイリオ"/>
              </a:rPr>
              <a:t>1/3	</a:t>
            </a:r>
            <a:r>
              <a:rPr lang="ja-JP" altLang="en-US" sz="2000" dirty="0">
                <a:latin typeface="メイリオ"/>
                <a:ea typeface="メイリオ"/>
                <a:cs typeface="メイリオ"/>
              </a:rPr>
              <a:t>講義３＆ワーク「高大接続改革」</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ja-JP" altLang="ja-JP" sz="2000" dirty="0">
                <a:latin typeface="メイリオ"/>
                <a:ea typeface="メイリオ"/>
                <a:cs typeface="メイリオ"/>
              </a:rPr>
              <a:t>1</a:t>
            </a:r>
            <a:r>
              <a:rPr lang="en-US" altLang="ja-JP" sz="2000" dirty="0">
                <a:latin typeface="メイリオ"/>
                <a:ea typeface="メイリオ"/>
                <a:cs typeface="メイリオ"/>
              </a:rPr>
              <a:t>1/10	</a:t>
            </a:r>
            <a:r>
              <a:rPr lang="ja-JP" altLang="en-US" sz="2000" dirty="0">
                <a:latin typeface="メイリオ"/>
                <a:ea typeface="メイリオ"/>
                <a:cs typeface="メイリオ"/>
              </a:rPr>
              <a:t>データサイエンス協会　</a:t>
            </a:r>
            <a:r>
              <a:rPr lang="en-US" altLang="ja-JP" sz="2000" dirty="0">
                <a:latin typeface="メイリオ"/>
                <a:ea typeface="メイリオ"/>
                <a:cs typeface="メイリオ"/>
              </a:rPr>
              <a:t>※</a:t>
            </a:r>
          </a:p>
          <a:p>
            <a:pPr marL="342900" indent="-342900">
              <a:lnSpc>
                <a:spcPct val="130000"/>
              </a:lnSpc>
              <a:buClr>
                <a:srgbClr val="FF6600"/>
              </a:buClr>
              <a:buFont typeface="Wingdings" charset="2"/>
              <a:buChar char="l"/>
            </a:pPr>
            <a:r>
              <a:rPr lang="ja-JP" altLang="ja-JP" sz="2000" dirty="0">
                <a:latin typeface="メイリオ"/>
                <a:ea typeface="メイリオ"/>
                <a:cs typeface="メイリオ"/>
              </a:rPr>
              <a:t>1</a:t>
            </a:r>
            <a:r>
              <a:rPr lang="en-US" altLang="ja-JP" sz="2000" dirty="0">
                <a:latin typeface="メイリオ"/>
                <a:ea typeface="メイリオ"/>
                <a:cs typeface="メイリオ"/>
              </a:rPr>
              <a:t>1/17	</a:t>
            </a:r>
            <a:r>
              <a:rPr lang="ja-JP" altLang="en-US" sz="2000" dirty="0">
                <a:latin typeface="メイリオ"/>
                <a:ea typeface="メイリオ"/>
                <a:cs typeface="メイリオ"/>
              </a:rPr>
              <a:t>三田祭で休み</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en-US" altLang="ja-JP" sz="2000" dirty="0">
                <a:latin typeface="メイリオ"/>
                <a:ea typeface="メイリオ"/>
                <a:cs typeface="メイリオ"/>
              </a:rPr>
              <a:t>11/24	</a:t>
            </a:r>
            <a:r>
              <a:rPr lang="ja-JP" altLang="en-US" sz="2000" dirty="0">
                <a:latin typeface="メイリオ"/>
                <a:ea typeface="メイリオ"/>
                <a:cs typeface="メイリオ"/>
              </a:rPr>
              <a:t>講義４＆ワーク</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en-US" altLang="ja-JP" sz="2000" dirty="0">
                <a:latin typeface="メイリオ"/>
                <a:ea typeface="メイリオ"/>
                <a:cs typeface="メイリオ"/>
              </a:rPr>
              <a:t>12/1	</a:t>
            </a:r>
            <a:r>
              <a:rPr lang="ja-JP" altLang="en-US" sz="2000" dirty="0">
                <a:latin typeface="メイリオ"/>
                <a:ea typeface="メイリオ"/>
                <a:cs typeface="メイリオ"/>
              </a:rPr>
              <a:t>外部講師４　長谷川さん</a:t>
            </a:r>
            <a:r>
              <a:rPr lang="en-US" altLang="ja-JP" sz="2000" dirty="0">
                <a:latin typeface="メイリオ"/>
                <a:ea typeface="メイリオ"/>
                <a:cs typeface="メイリオ"/>
              </a:rPr>
              <a:t> or </a:t>
            </a:r>
            <a:r>
              <a:rPr lang="ja-JP" altLang="en-US" sz="2000" dirty="0">
                <a:latin typeface="メイリオ"/>
                <a:ea typeface="メイリオ"/>
                <a:cs typeface="メイリオ"/>
              </a:rPr>
              <a:t>大西さん</a:t>
            </a:r>
            <a:r>
              <a:rPr lang="en-US" altLang="ja-JP" sz="2000" dirty="0">
                <a:latin typeface="メイリオ"/>
                <a:ea typeface="メイリオ"/>
                <a:cs typeface="メイリオ"/>
              </a:rPr>
              <a:t> or </a:t>
            </a:r>
            <a:r>
              <a:rPr lang="ja-JP" altLang="en-US" sz="2000" dirty="0">
                <a:latin typeface="メイリオ"/>
                <a:ea typeface="メイリオ"/>
                <a:cs typeface="メイリオ"/>
              </a:rPr>
              <a:t>今村さん</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en-US" altLang="ja-JP" sz="2000" dirty="0">
                <a:latin typeface="メイリオ"/>
                <a:ea typeface="メイリオ"/>
                <a:cs typeface="メイリオ"/>
              </a:rPr>
              <a:t>12/8	</a:t>
            </a:r>
            <a:r>
              <a:rPr lang="ja-JP" altLang="en-US" sz="2000" dirty="0">
                <a:latin typeface="メイリオ"/>
                <a:ea typeface="メイリオ"/>
                <a:cs typeface="メイリオ"/>
              </a:rPr>
              <a:t>外部講師５　長谷川さん</a:t>
            </a:r>
            <a:r>
              <a:rPr lang="en-US" altLang="ja-JP" sz="2000" dirty="0">
                <a:latin typeface="メイリオ"/>
                <a:ea typeface="メイリオ"/>
                <a:cs typeface="メイリオ"/>
              </a:rPr>
              <a:t> or </a:t>
            </a:r>
            <a:r>
              <a:rPr lang="ja-JP" altLang="en-US" sz="2000" dirty="0">
                <a:latin typeface="メイリオ"/>
                <a:ea typeface="メイリオ"/>
                <a:cs typeface="メイリオ"/>
              </a:rPr>
              <a:t>今村さん</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en-US" altLang="ja-JP" sz="2000" dirty="0">
                <a:latin typeface="メイリオ"/>
                <a:ea typeface="メイリオ"/>
                <a:cs typeface="メイリオ"/>
              </a:rPr>
              <a:t>12/15	</a:t>
            </a:r>
            <a:r>
              <a:rPr lang="ja-JP" altLang="en-US" sz="2000" dirty="0">
                <a:latin typeface="メイリオ"/>
                <a:ea typeface="メイリオ"/>
                <a:cs typeface="メイリオ"/>
              </a:rPr>
              <a:t>講義５＆ワーク</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en-US" altLang="ja-JP" sz="2000" dirty="0">
                <a:latin typeface="メイリオ"/>
                <a:ea typeface="メイリオ"/>
                <a:cs typeface="メイリオ"/>
              </a:rPr>
              <a:t>12/22	</a:t>
            </a:r>
            <a:r>
              <a:rPr lang="ja-JP" altLang="en-US" sz="2000" dirty="0">
                <a:latin typeface="メイリオ"/>
                <a:ea typeface="メイリオ"/>
                <a:cs typeface="メイリオ"/>
              </a:rPr>
              <a:t>講義６＆ワーク</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en-US" altLang="ja-JP" sz="2000" dirty="0">
                <a:latin typeface="メイリオ"/>
                <a:ea typeface="メイリオ"/>
                <a:cs typeface="メイリオ"/>
              </a:rPr>
              <a:t>1/12	</a:t>
            </a:r>
            <a:r>
              <a:rPr lang="ja-JP" altLang="en-US" sz="2000" dirty="0">
                <a:latin typeface="メイリオ"/>
                <a:ea typeface="メイリオ"/>
                <a:cs typeface="メイリオ"/>
              </a:rPr>
              <a:t>外部講師６　長谷川さん</a:t>
            </a:r>
            <a:r>
              <a:rPr lang="en-US" altLang="ja-JP" sz="2000" dirty="0">
                <a:latin typeface="メイリオ"/>
                <a:ea typeface="メイリオ"/>
                <a:cs typeface="メイリオ"/>
              </a:rPr>
              <a:t> or </a:t>
            </a:r>
            <a:r>
              <a:rPr lang="ja-JP" altLang="en-US" sz="2000" dirty="0">
                <a:latin typeface="メイリオ"/>
                <a:ea typeface="メイリオ"/>
                <a:cs typeface="メイリオ"/>
              </a:rPr>
              <a:t>大西さん</a:t>
            </a:r>
            <a:r>
              <a:rPr lang="en-US" altLang="ja-JP" sz="2000" dirty="0">
                <a:latin typeface="メイリオ"/>
                <a:ea typeface="メイリオ"/>
                <a:cs typeface="メイリオ"/>
              </a:rPr>
              <a:t> or </a:t>
            </a:r>
            <a:r>
              <a:rPr lang="ja-JP" altLang="en-US" sz="2000" dirty="0">
                <a:latin typeface="メイリオ"/>
                <a:ea typeface="メイリオ"/>
                <a:cs typeface="メイリオ"/>
              </a:rPr>
              <a:t>今村さん</a:t>
            </a:r>
            <a:endParaRPr lang="en-US" altLang="ja-JP" sz="2000" dirty="0">
              <a:latin typeface="メイリオ"/>
              <a:ea typeface="メイリオ"/>
              <a:cs typeface="メイリオ"/>
            </a:endParaRPr>
          </a:p>
          <a:p>
            <a:pPr marL="342900" indent="-342900">
              <a:lnSpc>
                <a:spcPct val="130000"/>
              </a:lnSpc>
              <a:buClr>
                <a:srgbClr val="FF6600"/>
              </a:buClr>
              <a:buFont typeface="Wingdings" charset="2"/>
              <a:buChar char="l"/>
            </a:pPr>
            <a:r>
              <a:rPr lang="en-US" altLang="ja-JP" sz="2000" dirty="0">
                <a:latin typeface="メイリオ"/>
                <a:ea typeface="メイリオ"/>
                <a:cs typeface="メイリオ"/>
              </a:rPr>
              <a:t>1/19	</a:t>
            </a:r>
            <a:r>
              <a:rPr lang="ja-JP" altLang="en-US" sz="2000" dirty="0">
                <a:latin typeface="メイリオ"/>
                <a:ea typeface="メイリオ"/>
                <a:cs typeface="メイリオ"/>
              </a:rPr>
              <a:t>最終発表＆フィードバック</a:t>
            </a:r>
          </a:p>
        </p:txBody>
      </p:sp>
    </p:spTree>
    <p:extLst>
      <p:ext uri="{BB962C8B-B14F-4D97-AF65-F5344CB8AC3E}">
        <p14:creationId xmlns:p14="http://schemas.microsoft.com/office/powerpoint/2010/main" val="2279995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3"/>
          </p:nvPr>
        </p:nvSpPr>
        <p:spPr/>
        <p:txBody>
          <a:bodyPr/>
          <a:lstStyle/>
          <a:p>
            <a:r>
              <a:rPr lang="ja-JP" altLang="en-US">
                <a:latin typeface="メイリオ"/>
                <a:ea typeface="メイリオ"/>
                <a:cs typeface="メイリオ"/>
              </a:rPr>
              <a:t>政策メディア研究科教授</a:t>
            </a:r>
            <a:r>
              <a:rPr lang="en-US" altLang="ja-JP">
                <a:latin typeface="メイリオ"/>
                <a:ea typeface="メイリオ"/>
                <a:cs typeface="メイリオ"/>
              </a:rPr>
              <a:t> </a:t>
            </a:r>
            <a:r>
              <a:rPr lang="ja-JP" altLang="en-US">
                <a:latin typeface="メイリオ"/>
                <a:ea typeface="メイリオ"/>
                <a:cs typeface="メイリオ"/>
              </a:rPr>
              <a:t>鈴木寛</a:t>
            </a:r>
            <a:endParaRPr lang="ja-JP" altLang="en-US" dirty="0">
              <a:latin typeface="メイリオ"/>
              <a:ea typeface="メイリオ"/>
              <a:cs typeface="メイリオ"/>
            </a:endParaRPr>
          </a:p>
        </p:txBody>
      </p:sp>
      <p:sp>
        <p:nvSpPr>
          <p:cNvPr id="3" name="スライド番号プレースホルダー 2"/>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89</a:t>
            </a:fld>
            <a:endParaRPr kumimoji="1" lang="ja-JP" altLang="en-US">
              <a:latin typeface="メイリオ"/>
              <a:ea typeface="メイリオ"/>
              <a:cs typeface="メイリオ"/>
            </a:endParaRPr>
          </a:p>
        </p:txBody>
      </p:sp>
      <p:sp>
        <p:nvSpPr>
          <p:cNvPr id="5" name="コンテンツ プレースホルダー 2"/>
          <p:cNvSpPr txBox="1">
            <a:spLocks/>
          </p:cNvSpPr>
          <p:nvPr/>
        </p:nvSpPr>
        <p:spPr>
          <a:xfrm>
            <a:off x="0" y="52920"/>
            <a:ext cx="12192000" cy="797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4000" dirty="0">
                <a:latin typeface="メイリオ"/>
                <a:ea typeface="メイリオ"/>
                <a:cs typeface="メイリオ"/>
              </a:rPr>
              <a:t>学生が参照すべき本</a:t>
            </a:r>
          </a:p>
        </p:txBody>
      </p:sp>
      <p:cxnSp>
        <p:nvCxnSpPr>
          <p:cNvPr id="6" name="直線コネクタ 5"/>
          <p:cNvCxnSpPr/>
          <p:nvPr/>
        </p:nvCxnSpPr>
        <p:spPr bwMode="auto">
          <a:xfrm>
            <a:off x="-1" y="721520"/>
            <a:ext cx="12192001" cy="0"/>
          </a:xfrm>
          <a:prstGeom prst="line">
            <a:avLst/>
          </a:prstGeom>
          <a:noFill/>
          <a:ln w="57150" cmpd="sng" algn="ctr">
            <a:gradFill flip="none" rotWithShape="1">
              <a:gsLst>
                <a:gs pos="0">
                  <a:schemeClr val="bg1"/>
                </a:gs>
                <a:gs pos="100000">
                  <a:schemeClr val="bg1"/>
                </a:gs>
                <a:gs pos="50000">
                  <a:srgbClr val="FF6600"/>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4" name="正方形/長方形 3"/>
          <p:cNvSpPr/>
          <p:nvPr/>
        </p:nvSpPr>
        <p:spPr>
          <a:xfrm>
            <a:off x="443790" y="805547"/>
            <a:ext cx="11748209" cy="5840062"/>
          </a:xfrm>
          <a:prstGeom prst="rect">
            <a:avLst/>
          </a:prstGeom>
        </p:spPr>
        <p:txBody>
          <a:bodyPr wrap="square">
            <a:spAutoFit/>
          </a:bodyPr>
          <a:lstStyle/>
          <a:p>
            <a:pPr marL="342900" indent="-342900">
              <a:lnSpc>
                <a:spcPct val="130000"/>
              </a:lnSpc>
              <a:buClr>
                <a:srgbClr val="FF6600"/>
              </a:buClr>
              <a:buFont typeface="Wingdings" charset="2"/>
              <a:buChar char="l"/>
            </a:pPr>
            <a:r>
              <a:rPr lang="ja-JP" altLang="en-US" dirty="0">
                <a:latin typeface="メイリオ"/>
                <a:ea typeface="メイリオ"/>
                <a:cs typeface="メイリオ"/>
              </a:rPr>
              <a:t>世界を救う処方箋</a:t>
            </a:r>
          </a:p>
          <a:p>
            <a:pPr marL="342900" indent="-342900">
              <a:lnSpc>
                <a:spcPct val="130000"/>
              </a:lnSpc>
              <a:buClr>
                <a:srgbClr val="FF6600"/>
              </a:buClr>
              <a:buFont typeface="Wingdings" charset="2"/>
              <a:buChar char="l"/>
            </a:pPr>
            <a:r>
              <a:rPr lang="ja-JP" altLang="en-US" dirty="0">
                <a:latin typeface="メイリオ"/>
                <a:ea typeface="メイリオ"/>
                <a:cs typeface="メイリオ"/>
              </a:rPr>
              <a:t>日本の幸福度</a:t>
            </a:r>
            <a:r>
              <a:rPr lang="en-US" altLang="ja-JP" dirty="0">
                <a:latin typeface="メイリオ"/>
                <a:ea typeface="メイリオ"/>
                <a:cs typeface="メイリオ"/>
              </a:rPr>
              <a:t>-</a:t>
            </a:r>
            <a:r>
              <a:rPr lang="ja-JP" altLang="en-US" dirty="0">
                <a:latin typeface="メイリオ"/>
                <a:ea typeface="メイリオ"/>
                <a:cs typeface="メイリオ"/>
              </a:rPr>
              <a:t>格差・労働・家族</a:t>
            </a:r>
            <a:r>
              <a:rPr lang="en-US" altLang="ja-JP" dirty="0">
                <a:latin typeface="メイリオ"/>
                <a:ea typeface="メイリオ"/>
                <a:cs typeface="メイリオ"/>
              </a:rPr>
              <a:t>-</a:t>
            </a:r>
            <a:r>
              <a:rPr lang="ja-JP" altLang="en-US" dirty="0">
                <a:latin typeface="メイリオ"/>
                <a:ea typeface="メイリオ"/>
                <a:cs typeface="メイリオ"/>
              </a:rPr>
              <a:t>　　大竹、白石、筒井</a:t>
            </a:r>
            <a:r>
              <a:rPr lang="en-US" altLang="ja-JP" dirty="0">
                <a:latin typeface="メイリオ"/>
                <a:ea typeface="メイリオ"/>
                <a:cs typeface="メイリオ"/>
              </a:rPr>
              <a:t> </a:t>
            </a:r>
            <a:r>
              <a:rPr lang="ja-JP" altLang="en-US" dirty="0">
                <a:latin typeface="メイリオ"/>
                <a:ea typeface="メイリオ"/>
                <a:cs typeface="メイリオ"/>
              </a:rPr>
              <a:t>日本評論社</a:t>
            </a:r>
            <a:r>
              <a:rPr lang="en-US" altLang="ja-JP" dirty="0">
                <a:latin typeface="メイリオ"/>
                <a:ea typeface="メイリオ"/>
                <a:cs typeface="メイリオ"/>
              </a:rPr>
              <a:t> 2010</a:t>
            </a:r>
          </a:p>
          <a:p>
            <a:pPr marL="342900" indent="-342900">
              <a:lnSpc>
                <a:spcPct val="130000"/>
              </a:lnSpc>
              <a:buClr>
                <a:srgbClr val="FF6600"/>
              </a:buClr>
              <a:buFont typeface="Wingdings" charset="2"/>
              <a:buChar char="l"/>
            </a:pPr>
            <a:r>
              <a:rPr lang="ja-JP" altLang="en-US" dirty="0">
                <a:latin typeface="メイリオ"/>
                <a:ea typeface="メイリオ"/>
                <a:cs typeface="メイリオ"/>
              </a:rPr>
              <a:t>幸福の世界経済史　　</a:t>
            </a:r>
            <a:r>
              <a:rPr lang="en-US" altLang="ja-JP" dirty="0">
                <a:latin typeface="メイリオ"/>
                <a:ea typeface="メイリオ"/>
                <a:cs typeface="メイリオ"/>
              </a:rPr>
              <a:t>OECD</a:t>
            </a:r>
            <a:r>
              <a:rPr lang="ja-JP" altLang="en-US" dirty="0">
                <a:latin typeface="メイリオ"/>
                <a:ea typeface="メイリオ"/>
                <a:cs typeface="メイリオ"/>
              </a:rPr>
              <a:t>開発センター</a:t>
            </a:r>
            <a:r>
              <a:rPr lang="en-US" altLang="ja-JP" dirty="0">
                <a:latin typeface="メイリオ"/>
                <a:ea typeface="メイリオ"/>
                <a:cs typeface="メイリオ"/>
              </a:rPr>
              <a:t> </a:t>
            </a:r>
            <a:r>
              <a:rPr lang="ja-JP" altLang="en-US" dirty="0">
                <a:latin typeface="メイリオ"/>
                <a:ea typeface="メイリオ"/>
                <a:cs typeface="メイリオ"/>
              </a:rPr>
              <a:t>明石書店</a:t>
            </a:r>
            <a:r>
              <a:rPr lang="en-US" altLang="ja-JP" dirty="0">
                <a:latin typeface="メイリオ"/>
                <a:ea typeface="メイリオ"/>
                <a:cs typeface="メイリオ"/>
              </a:rPr>
              <a:t> 2016</a:t>
            </a:r>
          </a:p>
          <a:p>
            <a:pPr marL="342900" indent="-342900">
              <a:lnSpc>
                <a:spcPct val="130000"/>
              </a:lnSpc>
              <a:buClr>
                <a:srgbClr val="FF6600"/>
              </a:buClr>
              <a:buFont typeface="Wingdings" charset="2"/>
              <a:buChar char="l"/>
            </a:pPr>
            <a:r>
              <a:rPr lang="ja-JP" altLang="ja-JP" dirty="0">
                <a:latin typeface="メイリオ"/>
                <a:ea typeface="メイリオ"/>
                <a:cs typeface="メイリオ"/>
              </a:rPr>
              <a:t>O</a:t>
            </a:r>
            <a:r>
              <a:rPr lang="en-US" altLang="ja-JP" dirty="0">
                <a:latin typeface="メイリオ"/>
                <a:ea typeface="メイリオ"/>
                <a:cs typeface="メイリオ"/>
              </a:rPr>
              <a:t>ECD</a:t>
            </a:r>
            <a:r>
              <a:rPr lang="ja-JP" altLang="en-US" dirty="0">
                <a:latin typeface="メイリオ"/>
                <a:ea typeface="メイリオ"/>
                <a:cs typeface="メイリオ"/>
              </a:rPr>
              <a:t>幸福度白書２　　経済協力開発機構 </a:t>
            </a:r>
            <a:r>
              <a:rPr lang="en-US" altLang="ja-JP" dirty="0">
                <a:latin typeface="メイリオ"/>
                <a:ea typeface="メイリオ"/>
                <a:cs typeface="メイリオ"/>
              </a:rPr>
              <a:t>(OECD) </a:t>
            </a:r>
            <a:r>
              <a:rPr lang="ja-JP" altLang="en-US" dirty="0">
                <a:latin typeface="メイリオ"/>
                <a:ea typeface="メイリオ"/>
                <a:cs typeface="メイリオ"/>
              </a:rPr>
              <a:t>明石書店</a:t>
            </a:r>
            <a:r>
              <a:rPr lang="en-US" altLang="ja-JP" dirty="0">
                <a:latin typeface="メイリオ"/>
                <a:ea typeface="メイリオ"/>
                <a:cs typeface="メイリオ"/>
              </a:rPr>
              <a:t> 2015</a:t>
            </a:r>
          </a:p>
          <a:p>
            <a:pPr marL="342900" indent="-342900">
              <a:lnSpc>
                <a:spcPct val="130000"/>
              </a:lnSpc>
              <a:buClr>
                <a:srgbClr val="FF6600"/>
              </a:buClr>
              <a:buFont typeface="Wingdings" charset="2"/>
              <a:buChar char="l"/>
            </a:pPr>
            <a:r>
              <a:rPr lang="ja-JP" altLang="en-US" dirty="0">
                <a:latin typeface="メイリオ"/>
                <a:ea typeface="メイリオ"/>
                <a:cs typeface="メイリオ"/>
              </a:rPr>
              <a:t>幸福の経済学　　キャロル・グラハム</a:t>
            </a:r>
            <a:r>
              <a:rPr lang="en-US" altLang="ja-JP" dirty="0">
                <a:latin typeface="メイリオ"/>
                <a:ea typeface="メイリオ"/>
                <a:cs typeface="メイリオ"/>
              </a:rPr>
              <a:t> </a:t>
            </a:r>
            <a:r>
              <a:rPr lang="ja-JP" altLang="en-US" dirty="0">
                <a:latin typeface="メイリオ"/>
                <a:ea typeface="メイリオ"/>
                <a:cs typeface="メイリオ"/>
              </a:rPr>
              <a:t>日本経済新聞出版社 </a:t>
            </a:r>
            <a:r>
              <a:rPr lang="en-US" altLang="ja-JP" dirty="0">
                <a:latin typeface="メイリオ"/>
                <a:ea typeface="メイリオ"/>
                <a:cs typeface="メイリオ"/>
              </a:rPr>
              <a:t>2013</a:t>
            </a:r>
          </a:p>
          <a:p>
            <a:pPr marL="342900" indent="-342900">
              <a:lnSpc>
                <a:spcPct val="130000"/>
              </a:lnSpc>
              <a:buClr>
                <a:srgbClr val="FF6600"/>
              </a:buClr>
              <a:buFont typeface="Wingdings" charset="2"/>
              <a:buChar char="l"/>
            </a:pPr>
            <a:r>
              <a:rPr lang="ja-JP" altLang="en-US" dirty="0">
                <a:latin typeface="メイリオ"/>
                <a:ea typeface="メイリオ"/>
                <a:cs typeface="メイリオ"/>
              </a:rPr>
              <a:t>幸福度をはかる経済学　　ブルーノ・</a:t>
            </a:r>
            <a:r>
              <a:rPr lang="en-US" altLang="ja-JP" dirty="0">
                <a:latin typeface="メイリオ"/>
                <a:ea typeface="メイリオ"/>
                <a:cs typeface="メイリオ"/>
              </a:rPr>
              <a:t>S</a:t>
            </a:r>
            <a:r>
              <a:rPr lang="ja-JP" altLang="en-US" dirty="0">
                <a:latin typeface="メイリオ"/>
                <a:ea typeface="メイリオ"/>
                <a:cs typeface="メイリオ"/>
              </a:rPr>
              <a:t>・フライ</a:t>
            </a:r>
            <a:r>
              <a:rPr lang="en-US" altLang="en-US" dirty="0">
                <a:latin typeface="メイリオ"/>
                <a:ea typeface="メイリオ"/>
                <a:cs typeface="メイリオ"/>
              </a:rPr>
              <a:t> </a:t>
            </a:r>
            <a:r>
              <a:rPr lang="ja-JP" altLang="en-US" dirty="0">
                <a:latin typeface="メイリオ"/>
                <a:ea typeface="メイリオ"/>
                <a:cs typeface="メイリオ"/>
              </a:rPr>
              <a:t>エヌティティ出版 </a:t>
            </a:r>
            <a:r>
              <a:rPr lang="en-US" altLang="ja-JP" dirty="0">
                <a:latin typeface="メイリオ"/>
                <a:ea typeface="メイリオ"/>
                <a:cs typeface="メイリオ"/>
              </a:rPr>
              <a:t>2012</a:t>
            </a:r>
          </a:p>
          <a:p>
            <a:pPr marL="342900" indent="-342900">
              <a:lnSpc>
                <a:spcPct val="130000"/>
              </a:lnSpc>
              <a:buClr>
                <a:srgbClr val="FF6600"/>
              </a:buClr>
              <a:buFont typeface="Wingdings" charset="2"/>
              <a:buChar char="l"/>
            </a:pPr>
            <a:r>
              <a:rPr lang="ja-JP" altLang="en-US" dirty="0">
                <a:latin typeface="メイリオ"/>
                <a:ea typeface="メイリオ"/>
                <a:cs typeface="メイリオ"/>
              </a:rPr>
              <a:t>暮らしの質を測る　　スティグリッツ、フィトゥシ、アマティアセン</a:t>
            </a:r>
            <a:r>
              <a:rPr lang="en-US" altLang="ja-JP" dirty="0">
                <a:latin typeface="メイリオ"/>
                <a:ea typeface="メイリオ"/>
                <a:cs typeface="メイリオ"/>
              </a:rPr>
              <a:t> </a:t>
            </a:r>
            <a:r>
              <a:rPr lang="ja-JP" altLang="en-US" dirty="0">
                <a:latin typeface="メイリオ"/>
                <a:ea typeface="メイリオ"/>
                <a:cs typeface="メイリオ"/>
              </a:rPr>
              <a:t>金融財政事情研究会 </a:t>
            </a:r>
            <a:r>
              <a:rPr lang="en-US" altLang="ja-JP" dirty="0">
                <a:latin typeface="メイリオ"/>
                <a:ea typeface="メイリオ"/>
                <a:cs typeface="メイリオ"/>
              </a:rPr>
              <a:t>2012</a:t>
            </a:r>
          </a:p>
          <a:p>
            <a:pPr marL="342900" lvl="1" indent="-342900">
              <a:lnSpc>
                <a:spcPct val="130000"/>
              </a:lnSpc>
              <a:buClr>
                <a:srgbClr val="FF6600"/>
              </a:buClr>
              <a:buFont typeface="Wingdings" charset="2"/>
              <a:buChar char="l"/>
            </a:pPr>
            <a:r>
              <a:rPr lang="ja-JP" altLang="en-US" dirty="0">
                <a:latin typeface="メイリオ"/>
                <a:ea typeface="メイリオ"/>
                <a:cs typeface="メイリオ"/>
              </a:rPr>
              <a:t>幸せのメカニズム 実践・幸福学入門　　前野隆司</a:t>
            </a:r>
            <a:r>
              <a:rPr lang="en-US" altLang="ja-JP" dirty="0">
                <a:latin typeface="メイリオ"/>
                <a:ea typeface="メイリオ"/>
                <a:cs typeface="メイリオ"/>
              </a:rPr>
              <a:t> </a:t>
            </a:r>
            <a:r>
              <a:rPr lang="ja-JP" altLang="en-US" dirty="0">
                <a:latin typeface="メイリオ"/>
                <a:ea typeface="メイリオ"/>
                <a:cs typeface="メイリオ"/>
              </a:rPr>
              <a:t>講談社</a:t>
            </a:r>
            <a:r>
              <a:rPr lang="en-US" altLang="ja-JP" dirty="0">
                <a:latin typeface="メイリオ"/>
                <a:ea typeface="メイリオ"/>
                <a:cs typeface="メイリオ"/>
              </a:rPr>
              <a:t> 2013</a:t>
            </a:r>
            <a:endParaRPr lang="ja-JP" altLang="en-US" dirty="0">
              <a:latin typeface="メイリオ"/>
              <a:ea typeface="メイリオ"/>
              <a:cs typeface="メイリオ"/>
            </a:endParaRPr>
          </a:p>
          <a:p>
            <a:pPr marL="342900" indent="-342900">
              <a:lnSpc>
                <a:spcPct val="130000"/>
              </a:lnSpc>
              <a:buClr>
                <a:srgbClr val="FF6600"/>
              </a:buClr>
              <a:buFont typeface="Wingdings" charset="2"/>
              <a:buChar char="l"/>
            </a:pPr>
            <a:r>
              <a:rPr lang="ja-JP" altLang="en-US" dirty="0">
                <a:latin typeface="メイリオ"/>
                <a:ea typeface="メイリオ"/>
                <a:cs typeface="メイリオ"/>
              </a:rPr>
              <a:t>ボランタリー経済の誕生</a:t>
            </a:r>
            <a:r>
              <a:rPr lang="en-US" altLang="ja-JP" dirty="0">
                <a:latin typeface="メイリオ"/>
                <a:ea typeface="メイリオ"/>
                <a:cs typeface="メイリオ"/>
              </a:rPr>
              <a:t>―</a:t>
            </a:r>
            <a:r>
              <a:rPr lang="ja-JP" altLang="en-US" dirty="0">
                <a:latin typeface="メイリオ"/>
                <a:ea typeface="メイリオ"/>
                <a:cs typeface="メイリオ"/>
              </a:rPr>
              <a:t>自発する経済とコミュニティ　　金子郁容、鈴木寛</a:t>
            </a:r>
            <a:r>
              <a:rPr lang="en-US" altLang="ja-JP" dirty="0">
                <a:latin typeface="メイリオ"/>
                <a:ea typeface="メイリオ"/>
                <a:cs typeface="メイリオ"/>
              </a:rPr>
              <a:t> </a:t>
            </a:r>
            <a:r>
              <a:rPr lang="ja-JP" altLang="en-US" dirty="0">
                <a:latin typeface="メイリオ"/>
                <a:ea typeface="メイリオ"/>
                <a:cs typeface="メイリオ"/>
              </a:rPr>
              <a:t>実業之日本社 </a:t>
            </a:r>
            <a:r>
              <a:rPr lang="en-US" altLang="ja-JP" dirty="0">
                <a:latin typeface="メイリオ"/>
                <a:ea typeface="メイリオ"/>
                <a:cs typeface="メイリオ"/>
              </a:rPr>
              <a:t>1998</a:t>
            </a:r>
          </a:p>
          <a:p>
            <a:pPr marL="342900" indent="-342900">
              <a:lnSpc>
                <a:spcPct val="130000"/>
              </a:lnSpc>
              <a:buClr>
                <a:srgbClr val="FF6600"/>
              </a:buClr>
              <a:buFont typeface="Wingdings" charset="2"/>
              <a:buChar char="l"/>
            </a:pPr>
            <a:r>
              <a:rPr lang="ja-JP" altLang="en-US" dirty="0">
                <a:latin typeface="メイリオ"/>
                <a:ea typeface="メイリオ"/>
                <a:cs typeface="メイリオ"/>
              </a:rPr>
              <a:t>「幸せ」について知っておきたい</a:t>
            </a:r>
            <a:r>
              <a:rPr lang="en-US" altLang="ja-JP" dirty="0">
                <a:latin typeface="メイリオ"/>
                <a:ea typeface="メイリオ"/>
                <a:cs typeface="メイリオ"/>
              </a:rPr>
              <a:t>5</a:t>
            </a:r>
            <a:r>
              <a:rPr lang="ja-JP" altLang="en-US" dirty="0">
                <a:latin typeface="メイリオ"/>
                <a:ea typeface="メイリオ"/>
                <a:cs typeface="メイリオ"/>
              </a:rPr>
              <a:t>つのこと </a:t>
            </a:r>
            <a:r>
              <a:rPr lang="en-US" altLang="ja-JP" dirty="0">
                <a:latin typeface="メイリオ"/>
                <a:ea typeface="メイリオ"/>
                <a:cs typeface="メイリオ"/>
              </a:rPr>
              <a:t>NHK</a:t>
            </a:r>
            <a:r>
              <a:rPr lang="ja-JP" altLang="en-US" dirty="0">
                <a:latin typeface="メイリオ"/>
                <a:ea typeface="メイリオ"/>
                <a:cs typeface="メイリオ"/>
              </a:rPr>
              <a:t>「幸福学」白熱教室</a:t>
            </a:r>
            <a:br>
              <a:rPr lang="en-US" altLang="ja-JP" dirty="0">
                <a:latin typeface="メイリオ"/>
                <a:ea typeface="メイリオ"/>
                <a:cs typeface="メイリオ"/>
              </a:rPr>
            </a:br>
            <a:r>
              <a:rPr lang="ja-JP" altLang="en-US" dirty="0">
                <a:latin typeface="メイリオ"/>
                <a:ea typeface="メイリオ"/>
                <a:cs typeface="メイリオ"/>
              </a:rPr>
              <a:t> </a:t>
            </a:r>
            <a:r>
              <a:rPr lang="en-US" altLang="ja-JP" dirty="0">
                <a:latin typeface="メイリオ"/>
                <a:ea typeface="メイリオ"/>
                <a:cs typeface="メイリオ"/>
              </a:rPr>
              <a:t>NHK</a:t>
            </a:r>
            <a:r>
              <a:rPr lang="ja-JP" altLang="en-US" dirty="0">
                <a:latin typeface="メイリオ"/>
                <a:ea typeface="メイリオ"/>
                <a:cs typeface="メイリオ"/>
              </a:rPr>
              <a:t>「幸福学」白熱教室制作班、エリザベス・ダン</a:t>
            </a:r>
            <a:r>
              <a:rPr lang="en-US" altLang="ja-JP" dirty="0">
                <a:latin typeface="メイリオ"/>
                <a:ea typeface="メイリオ"/>
                <a:cs typeface="メイリオ"/>
              </a:rPr>
              <a:t> KADOKAWA/</a:t>
            </a:r>
            <a:r>
              <a:rPr lang="ja-JP" altLang="en-US" dirty="0">
                <a:latin typeface="メイリオ"/>
                <a:ea typeface="メイリオ"/>
                <a:cs typeface="メイリオ"/>
              </a:rPr>
              <a:t>中経出版 </a:t>
            </a:r>
            <a:r>
              <a:rPr lang="en-US" altLang="ja-JP" dirty="0">
                <a:latin typeface="メイリオ"/>
                <a:ea typeface="メイリオ"/>
                <a:cs typeface="メイリオ"/>
              </a:rPr>
              <a:t>2014</a:t>
            </a:r>
          </a:p>
          <a:p>
            <a:pPr marL="342900" indent="-342900">
              <a:lnSpc>
                <a:spcPct val="130000"/>
              </a:lnSpc>
              <a:buClr>
                <a:srgbClr val="FF6600"/>
              </a:buClr>
              <a:buFont typeface="Wingdings" charset="2"/>
              <a:buChar char="l"/>
            </a:pPr>
            <a:r>
              <a:rPr lang="ja-JP" altLang="en-US" dirty="0">
                <a:latin typeface="メイリオ"/>
                <a:ea typeface="メイリオ"/>
                <a:cs typeface="メイリオ"/>
              </a:rPr>
              <a:t>世界一幸福な国デンマークの暮らし方　　千葉忠夫</a:t>
            </a:r>
            <a:r>
              <a:rPr lang="en-US" altLang="ja-JP" dirty="0">
                <a:latin typeface="メイリオ"/>
                <a:ea typeface="メイリオ"/>
                <a:cs typeface="メイリオ"/>
              </a:rPr>
              <a:t> </a:t>
            </a:r>
            <a:r>
              <a:rPr lang="hr-HR" altLang="ja-JP" dirty="0">
                <a:latin typeface="メイリオ"/>
                <a:ea typeface="メイリオ"/>
                <a:cs typeface="メイリオ"/>
              </a:rPr>
              <a:t>PHP</a:t>
            </a:r>
            <a:r>
              <a:rPr lang="ja-JP" altLang="hr-HR" dirty="0">
                <a:latin typeface="メイリオ"/>
                <a:ea typeface="メイリオ"/>
                <a:cs typeface="メイリオ"/>
              </a:rPr>
              <a:t>研究所</a:t>
            </a:r>
            <a:r>
              <a:rPr lang="en-US" altLang="ja-JP" dirty="0">
                <a:latin typeface="メイリオ"/>
                <a:ea typeface="メイリオ"/>
                <a:cs typeface="メイリオ"/>
              </a:rPr>
              <a:t> 2009</a:t>
            </a:r>
          </a:p>
          <a:p>
            <a:pPr marL="342900" indent="-342900">
              <a:lnSpc>
                <a:spcPct val="130000"/>
              </a:lnSpc>
              <a:buClr>
                <a:srgbClr val="FF6600"/>
              </a:buClr>
              <a:buFont typeface="Wingdings" charset="2"/>
              <a:buChar char="l"/>
            </a:pPr>
            <a:r>
              <a:rPr lang="ja-JP" altLang="en-US" dirty="0">
                <a:latin typeface="メイリオ"/>
                <a:ea typeface="メイリオ"/>
                <a:cs typeface="メイリオ"/>
              </a:rPr>
              <a:t>下流社会 新たな階層集団の出現　　三浦展</a:t>
            </a:r>
            <a:r>
              <a:rPr lang="en-US" altLang="ja-JP" dirty="0">
                <a:latin typeface="メイリオ"/>
                <a:ea typeface="メイリオ"/>
                <a:cs typeface="メイリオ"/>
              </a:rPr>
              <a:t> </a:t>
            </a:r>
            <a:r>
              <a:rPr lang="ja-JP" altLang="en-US" dirty="0">
                <a:latin typeface="メイリオ"/>
                <a:ea typeface="メイリオ"/>
                <a:cs typeface="メイリオ"/>
              </a:rPr>
              <a:t>光文社</a:t>
            </a:r>
            <a:r>
              <a:rPr lang="en-US" altLang="ja-JP" dirty="0">
                <a:latin typeface="メイリオ"/>
                <a:ea typeface="メイリオ"/>
                <a:cs typeface="メイリオ"/>
              </a:rPr>
              <a:t> 2005</a:t>
            </a:r>
          </a:p>
          <a:p>
            <a:pPr marL="342900" indent="-342900">
              <a:lnSpc>
                <a:spcPct val="130000"/>
              </a:lnSpc>
              <a:buClr>
                <a:srgbClr val="FF6600"/>
              </a:buClr>
              <a:buFont typeface="Wingdings" charset="2"/>
              <a:buChar char="l"/>
            </a:pPr>
            <a:r>
              <a:rPr lang="ja-JP" altLang="en-US" dirty="0">
                <a:latin typeface="メイリオ"/>
                <a:ea typeface="メイリオ"/>
                <a:cs typeface="メイリオ"/>
              </a:rPr>
              <a:t>無縁社会　　ＮＨＫ「無縁社会プロジェクト」取材班</a:t>
            </a:r>
            <a:r>
              <a:rPr lang="en-US" altLang="ja-JP" dirty="0">
                <a:latin typeface="メイリオ"/>
                <a:ea typeface="メイリオ"/>
                <a:cs typeface="メイリオ"/>
              </a:rPr>
              <a:t> </a:t>
            </a:r>
            <a:r>
              <a:rPr lang="ja-JP" altLang="en-US" dirty="0">
                <a:latin typeface="メイリオ"/>
                <a:ea typeface="メイリオ"/>
                <a:cs typeface="メイリオ"/>
              </a:rPr>
              <a:t>文藝春秋</a:t>
            </a:r>
            <a:r>
              <a:rPr lang="en-US" altLang="ja-JP" dirty="0">
                <a:latin typeface="メイリオ"/>
                <a:ea typeface="メイリオ"/>
                <a:cs typeface="メイリオ"/>
              </a:rPr>
              <a:t> 2010</a:t>
            </a:r>
            <a:r>
              <a:rPr lang="ja-JP" altLang="en-US" dirty="0">
                <a:latin typeface="メイリオ"/>
                <a:ea typeface="メイリオ"/>
                <a:cs typeface="メイリオ"/>
              </a:rPr>
              <a:t>　　</a:t>
            </a:r>
          </a:p>
          <a:p>
            <a:pPr marL="342900" indent="-342900">
              <a:lnSpc>
                <a:spcPct val="130000"/>
              </a:lnSpc>
              <a:buClr>
                <a:srgbClr val="FF6600"/>
              </a:buClr>
              <a:buFont typeface="Wingdings" charset="2"/>
              <a:buChar char="l"/>
            </a:pPr>
            <a:r>
              <a:rPr lang="ja-JP" altLang="en-US" dirty="0">
                <a:latin typeface="メイリオ"/>
                <a:ea typeface="メイリオ"/>
                <a:cs typeface="メイリオ"/>
              </a:rPr>
              <a:t>自殺のない社会へ　　 澤田康幸、上田路子、松林哲也</a:t>
            </a:r>
            <a:r>
              <a:rPr lang="en-US" altLang="ja-JP" dirty="0">
                <a:latin typeface="メイリオ"/>
                <a:ea typeface="メイリオ"/>
                <a:cs typeface="メイリオ"/>
              </a:rPr>
              <a:t> </a:t>
            </a:r>
            <a:r>
              <a:rPr lang="ja-JP" altLang="en-US" dirty="0">
                <a:latin typeface="メイリオ"/>
                <a:ea typeface="メイリオ"/>
                <a:cs typeface="メイリオ"/>
              </a:rPr>
              <a:t>有斐閣</a:t>
            </a:r>
            <a:r>
              <a:rPr lang="en-US" altLang="ja-JP" dirty="0">
                <a:latin typeface="メイリオ"/>
                <a:ea typeface="メイリオ"/>
                <a:cs typeface="メイリオ"/>
              </a:rPr>
              <a:t> 2013</a:t>
            </a:r>
            <a:endParaRPr lang="ja-JP" altLang="en-US" dirty="0">
              <a:latin typeface="メイリオ"/>
              <a:ea typeface="メイリオ"/>
              <a:cs typeface="メイリオ"/>
            </a:endParaRPr>
          </a:p>
          <a:p>
            <a:pPr marL="342900" indent="-342900">
              <a:lnSpc>
                <a:spcPct val="130000"/>
              </a:lnSpc>
              <a:buClr>
                <a:srgbClr val="FF6600"/>
              </a:buClr>
              <a:buFont typeface="Wingdings" charset="2"/>
              <a:buChar char="l"/>
            </a:pPr>
            <a:r>
              <a:rPr lang="ja-JP" altLang="en-US" dirty="0">
                <a:latin typeface="メイリオ"/>
                <a:ea typeface="メイリオ"/>
                <a:cs typeface="メイリオ"/>
              </a:rPr>
              <a:t>持続可能な福祉社会</a:t>
            </a:r>
            <a:r>
              <a:rPr lang="en-US" altLang="ja-JP" dirty="0">
                <a:latin typeface="メイリオ"/>
                <a:ea typeface="メイリオ"/>
                <a:cs typeface="メイリオ"/>
              </a:rPr>
              <a:t>―</a:t>
            </a:r>
            <a:r>
              <a:rPr lang="ja-JP" altLang="en-US" dirty="0">
                <a:latin typeface="メイリオ"/>
                <a:ea typeface="メイリオ"/>
                <a:cs typeface="メイリオ"/>
              </a:rPr>
              <a:t>「もうひとつの日本」の構想　　広井良典</a:t>
            </a:r>
            <a:r>
              <a:rPr lang="en-US" altLang="ja-JP" dirty="0">
                <a:latin typeface="メイリオ"/>
                <a:ea typeface="メイリオ"/>
                <a:cs typeface="メイリオ"/>
              </a:rPr>
              <a:t> </a:t>
            </a:r>
            <a:r>
              <a:rPr lang="ja-JP" altLang="en-US" dirty="0">
                <a:latin typeface="メイリオ"/>
                <a:ea typeface="メイリオ"/>
                <a:cs typeface="メイリオ"/>
              </a:rPr>
              <a:t>筑摩書房</a:t>
            </a:r>
            <a:r>
              <a:rPr lang="en-US" altLang="ja-JP" dirty="0">
                <a:latin typeface="メイリオ"/>
                <a:ea typeface="メイリオ"/>
                <a:cs typeface="メイリオ"/>
              </a:rPr>
              <a:t> 2006</a:t>
            </a:r>
            <a:endParaRPr lang="ja-JP" altLang="en-US" dirty="0">
              <a:latin typeface="メイリオ"/>
              <a:ea typeface="メイリオ"/>
              <a:cs typeface="メイリオ"/>
            </a:endParaRPr>
          </a:p>
        </p:txBody>
      </p:sp>
    </p:spTree>
    <p:extLst>
      <p:ext uri="{BB962C8B-B14F-4D97-AF65-F5344CB8AC3E}">
        <p14:creationId xmlns:p14="http://schemas.microsoft.com/office/powerpoint/2010/main" val="255189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0" y="2698790"/>
            <a:ext cx="12192000" cy="1217230"/>
          </a:xfrm>
        </p:spPr>
        <p:txBody>
          <a:bodyPr>
            <a:normAutofit/>
          </a:bodyPr>
          <a:lstStyle/>
          <a:p>
            <a:pPr marL="0" indent="0" algn="ctr">
              <a:buNone/>
            </a:pPr>
            <a:r>
              <a:rPr lang="en-US" altLang="en-US" sz="4800" spc="600" dirty="0">
                <a:latin typeface="メイリオ"/>
                <a:ea typeface="メイリオ"/>
                <a:cs typeface="メイリオ"/>
              </a:rPr>
              <a:t>2016</a:t>
            </a:r>
            <a:r>
              <a:rPr kumimoji="1" lang="ja-JP" altLang="en-US" sz="4800" spc="600" dirty="0">
                <a:latin typeface="メイリオ"/>
                <a:ea typeface="メイリオ"/>
                <a:cs typeface="メイリオ"/>
              </a:rPr>
              <a:t>年 </a:t>
            </a:r>
            <a:r>
              <a:rPr lang="ja-JP" altLang="ja-JP" sz="4800" spc="600" dirty="0">
                <a:latin typeface="メイリオ"/>
                <a:ea typeface="メイリオ"/>
                <a:cs typeface="メイリオ"/>
              </a:rPr>
              <a:t>1</a:t>
            </a:r>
            <a:r>
              <a:rPr lang="en-US" altLang="ja-JP" sz="4800" spc="600" dirty="0">
                <a:latin typeface="メイリオ"/>
                <a:ea typeface="メイリオ"/>
                <a:cs typeface="メイリオ"/>
              </a:rPr>
              <a:t>0</a:t>
            </a:r>
            <a:r>
              <a:rPr kumimoji="1" lang="ja-JP" altLang="en-US" sz="4800" spc="600" dirty="0">
                <a:latin typeface="メイリオ"/>
                <a:ea typeface="メイリオ"/>
                <a:cs typeface="メイリオ"/>
              </a:rPr>
              <a:t>月 </a:t>
            </a:r>
            <a:r>
              <a:rPr lang="ja-JP" altLang="ja-JP" sz="4800" spc="600" dirty="0">
                <a:latin typeface="メイリオ"/>
                <a:ea typeface="メイリオ"/>
                <a:cs typeface="メイリオ"/>
              </a:rPr>
              <a:t>6</a:t>
            </a:r>
            <a:r>
              <a:rPr kumimoji="1" lang="ja-JP" altLang="en-US" sz="4800" spc="600" dirty="0">
                <a:latin typeface="メイリオ"/>
                <a:ea typeface="メイリオ"/>
                <a:cs typeface="メイリオ"/>
              </a:rPr>
              <a:t>日</a:t>
            </a:r>
          </a:p>
        </p:txBody>
      </p:sp>
      <p:cxnSp>
        <p:nvCxnSpPr>
          <p:cNvPr id="4" name="直線コネクタ 3"/>
          <p:cNvCxnSpPr/>
          <p:nvPr/>
        </p:nvCxnSpPr>
        <p:spPr bwMode="auto">
          <a:xfrm>
            <a:off x="-1" y="3499779"/>
            <a:ext cx="12192001" cy="0"/>
          </a:xfrm>
          <a:prstGeom prst="line">
            <a:avLst/>
          </a:prstGeom>
          <a:noFill/>
          <a:ln w="12700" cmpd="sng" algn="ctr">
            <a:gradFill flip="none" rotWithShape="1">
              <a:gsLst>
                <a:gs pos="0">
                  <a:schemeClr val="bg1"/>
                </a:gs>
                <a:gs pos="100000">
                  <a:schemeClr val="bg1"/>
                </a:gs>
                <a:gs pos="50000">
                  <a:schemeClr val="tx1"/>
                </a:gs>
              </a:gsLst>
              <a:lin ang="0" scaled="1"/>
              <a:tileRect/>
            </a:gradFill>
            <a:round/>
            <a:headEnd/>
            <a:tailEnd type="none" w="med" len="med"/>
          </a:ln>
          <a:extLst>
            <a:ext uri="{909E8E84-426E-40dd-AFC4-6F175D3DCCD1}">
              <a14:hiddenFill xmlns="" xmlns:a14="http://schemas.microsoft.com/office/drawing/2010/main">
                <a:noFill/>
              </a14:hiddenFill>
            </a:ext>
          </a:extLst>
        </p:spPr>
      </p:cxnSp>
      <p:sp>
        <p:nvSpPr>
          <p:cNvPr id="2" name="フッター プレースホルダー 1"/>
          <p:cNvSpPr>
            <a:spLocks noGrp="1"/>
          </p:cNvSpPr>
          <p:nvPr>
            <p:ph type="ftr" sz="quarter" idx="3"/>
          </p:nvPr>
        </p:nvSpPr>
        <p:spPr/>
        <p:txBody>
          <a:bodyPr/>
          <a:lstStyle/>
          <a:p>
            <a:r>
              <a:rPr lang="ja-JP" altLang="en-US" dirty="0">
                <a:latin typeface="メイリオ"/>
                <a:ea typeface="メイリオ"/>
                <a:cs typeface="メイリオ"/>
              </a:rPr>
              <a:t>政策メディア研究科教授</a:t>
            </a:r>
            <a:r>
              <a:rPr lang="en-US" altLang="ja-JP" dirty="0">
                <a:latin typeface="メイリオ"/>
                <a:ea typeface="メイリオ"/>
                <a:cs typeface="メイリオ"/>
              </a:rPr>
              <a:t> </a:t>
            </a:r>
            <a:r>
              <a:rPr lang="ja-JP" altLang="en-US" dirty="0">
                <a:latin typeface="メイリオ"/>
                <a:ea typeface="メイリオ"/>
                <a:cs typeface="メイリオ"/>
              </a:rPr>
              <a:t>鈴木寛</a:t>
            </a:r>
          </a:p>
        </p:txBody>
      </p:sp>
      <p:sp>
        <p:nvSpPr>
          <p:cNvPr id="5" name="スライド番号プレースホルダー 4"/>
          <p:cNvSpPr>
            <a:spLocks noGrp="1"/>
          </p:cNvSpPr>
          <p:nvPr>
            <p:ph type="sldNum" sz="quarter" idx="4"/>
          </p:nvPr>
        </p:nvSpPr>
        <p:spPr/>
        <p:txBody>
          <a:bodyPr/>
          <a:lstStyle/>
          <a:p>
            <a:fld id="{006FDFD3-8008-4155-BD22-CFFD575D4418}" type="slidenum">
              <a:rPr kumimoji="1" lang="ja-JP" altLang="en-US" smtClean="0">
                <a:latin typeface="メイリオ"/>
                <a:ea typeface="メイリオ"/>
                <a:cs typeface="メイリオ"/>
              </a:rPr>
              <a:t>9</a:t>
            </a:fld>
            <a:endParaRPr kumimoji="1" lang="ja-JP" altLang="en-US">
              <a:latin typeface="メイリオ"/>
              <a:ea typeface="メイリオ"/>
              <a:cs typeface="メイリオ"/>
            </a:endParaRPr>
          </a:p>
        </p:txBody>
      </p:sp>
    </p:spTree>
    <p:extLst>
      <p:ext uri="{BB962C8B-B14F-4D97-AF65-F5344CB8AC3E}">
        <p14:creationId xmlns:p14="http://schemas.microsoft.com/office/powerpoint/2010/main" val="205720411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1">
          <a:schemeClr val="accent6"/>
        </a:lnRef>
        <a:fillRef idx="3">
          <a:schemeClr val="accent6"/>
        </a:fillRef>
        <a:effectRef idx="2">
          <a:schemeClr val="accent6"/>
        </a:effectRef>
        <a:fontRef idx="minor">
          <a:schemeClr val="lt1"/>
        </a:fontRef>
      </a:style>
    </a:spDef>
    <a:lnDef>
      <a:spPr bwMode="auto">
        <a:noFill/>
        <a:ln w="76200" cmpd="sng" algn="ctr">
          <a:solidFill>
            <a:srgbClr val="FF6600"/>
          </a:solidFill>
          <a:round/>
          <a:headEnd/>
          <a:tailEnd type="triangle" w="med" len="med"/>
        </a:ln>
        <a:extLst>
          <a:ext uri="{909E8E84-426E-40dd-AFC4-6F175D3DCCD1}">
            <a14:hiddenFill xmlns=""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10122</TotalTime>
  <Words>944</Words>
  <Application>Microsoft Office PowerPoint</Application>
  <PresentationFormat>ワイド画面</PresentationFormat>
  <Paragraphs>308</Paragraphs>
  <Slides>89</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89</vt:i4>
      </vt:variant>
    </vt:vector>
  </HeadingPairs>
  <TitlesOfParts>
    <vt:vector size="97" baseType="lpstr">
      <vt:lpstr>ＭＳ Ｐゴシック</vt:lpstr>
      <vt:lpstr>ヒラギノ角ゴ ProN W3</vt:lpstr>
      <vt:lpstr>メイリオ</vt:lpstr>
      <vt:lpstr>Arial</vt:lpstr>
      <vt:lpstr>Calibri</vt:lpstr>
      <vt:lpstr>Calibri Light</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新事業構想ワークショップ</dc:title>
  <dc:creator>鈴木寛</dc:creator>
  <cp:lastModifiedBy>鈴木寛</cp:lastModifiedBy>
  <cp:revision>372</cp:revision>
  <dcterms:created xsi:type="dcterms:W3CDTF">2015-09-30T17:19:56Z</dcterms:created>
  <dcterms:modified xsi:type="dcterms:W3CDTF">2016-10-06T03:45:50Z</dcterms:modified>
</cp:coreProperties>
</file>